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7"/>
  </p:notesMasterIdLst>
  <p:sldIdLst>
    <p:sldId id="256" r:id="rId2"/>
    <p:sldId id="257" r:id="rId3"/>
    <p:sldId id="289" r:id="rId4"/>
    <p:sldId id="265" r:id="rId5"/>
    <p:sldId id="266" r:id="rId6"/>
    <p:sldId id="293" r:id="rId7"/>
    <p:sldId id="268" r:id="rId8"/>
    <p:sldId id="288" r:id="rId9"/>
    <p:sldId id="287" r:id="rId10"/>
    <p:sldId id="290" r:id="rId11"/>
    <p:sldId id="286" r:id="rId12"/>
    <p:sldId id="269" r:id="rId13"/>
    <p:sldId id="270" r:id="rId14"/>
    <p:sldId id="271" r:id="rId15"/>
    <p:sldId id="292" r:id="rId16"/>
    <p:sldId id="262" r:id="rId17"/>
    <p:sldId id="267" r:id="rId18"/>
    <p:sldId id="273" r:id="rId19"/>
    <p:sldId id="274" r:id="rId20"/>
    <p:sldId id="275" r:id="rId21"/>
    <p:sldId id="276" r:id="rId22"/>
    <p:sldId id="277" r:id="rId23"/>
    <p:sldId id="294" r:id="rId24"/>
    <p:sldId id="261" r:id="rId25"/>
    <p:sldId id="260" r:id="rId2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Tw Cen MT"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Tw Cen MT"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Tw Cen MT"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Tw Cen MT"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Tw Cen MT" charset="0"/>
        <a:ea typeface="ＭＳ Ｐゴシック" charset="0"/>
        <a:cs typeface="ＭＳ Ｐゴシック" charset="0"/>
      </a:defRPr>
    </a:lvl5pPr>
    <a:lvl6pPr marL="2286000" algn="l" defTabSz="457200" rtl="0" eaLnBrk="1" latinLnBrk="0" hangingPunct="1">
      <a:defRPr kern="1200">
        <a:solidFill>
          <a:schemeClr val="tx1"/>
        </a:solidFill>
        <a:latin typeface="Tw Cen MT" charset="0"/>
        <a:ea typeface="ＭＳ Ｐゴシック" charset="0"/>
        <a:cs typeface="ＭＳ Ｐゴシック" charset="0"/>
      </a:defRPr>
    </a:lvl6pPr>
    <a:lvl7pPr marL="2743200" algn="l" defTabSz="457200" rtl="0" eaLnBrk="1" latinLnBrk="0" hangingPunct="1">
      <a:defRPr kern="1200">
        <a:solidFill>
          <a:schemeClr val="tx1"/>
        </a:solidFill>
        <a:latin typeface="Tw Cen MT" charset="0"/>
        <a:ea typeface="ＭＳ Ｐゴシック" charset="0"/>
        <a:cs typeface="ＭＳ Ｐゴシック" charset="0"/>
      </a:defRPr>
    </a:lvl7pPr>
    <a:lvl8pPr marL="3200400" algn="l" defTabSz="457200" rtl="0" eaLnBrk="1" latinLnBrk="0" hangingPunct="1">
      <a:defRPr kern="1200">
        <a:solidFill>
          <a:schemeClr val="tx1"/>
        </a:solidFill>
        <a:latin typeface="Tw Cen MT" charset="0"/>
        <a:ea typeface="ＭＳ Ｐゴシック" charset="0"/>
        <a:cs typeface="ＭＳ Ｐゴシック" charset="0"/>
      </a:defRPr>
    </a:lvl8pPr>
    <a:lvl9pPr marL="3657600" algn="l" defTabSz="457200" rtl="0" eaLnBrk="1" latinLnBrk="0" hangingPunct="1">
      <a:defRPr kern="1200">
        <a:solidFill>
          <a:schemeClr val="tx1"/>
        </a:solidFill>
        <a:latin typeface="Tw Cen MT"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4598"/>
    <a:srgbClr val="27B5DE"/>
    <a:srgbClr val="6F848B"/>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6" d="100"/>
          <a:sy n="96" d="100"/>
        </p:scale>
        <p:origin x="-61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74F42560-313A-5647-A5DA-D7383AA84108}" type="datetimeFigureOut">
              <a:rPr lang="en-US"/>
              <a:pPr>
                <a:defRPr/>
              </a:pPr>
              <a:t>7/15/17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8B5BBB08-B3BF-8849-A988-13AF407CE5B5}" type="slidenum">
              <a:rPr lang="en-US"/>
              <a:pPr>
                <a:defRPr/>
              </a:pPr>
              <a:t>‹#›</a:t>
            </a:fld>
            <a:endParaRPr lang="en-US" dirty="0"/>
          </a:p>
        </p:txBody>
      </p:sp>
    </p:spTree>
    <p:extLst>
      <p:ext uri="{BB962C8B-B14F-4D97-AF65-F5344CB8AC3E}">
        <p14:creationId xmlns:p14="http://schemas.microsoft.com/office/powerpoint/2010/main" val="2130321440"/>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 Id="rId3" Type="http://schemas.openxmlformats.org/officeDocument/2006/relationships/hyperlink" Target="http://character.org/key-topics/what-is-character-education/"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 Id="rId3" Type="http://schemas.openxmlformats.org/officeDocument/2006/relationships/hyperlink" Target="http://character.org/key-topics/what-is-character-education/"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Shape 3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9" name="Shape 399"/>
          <p:cNvSpPr txBox="1">
            <a:spLocks noGrp="1"/>
          </p:cNvSpPr>
          <p:nvPr>
            <p:ph type="body" idx="1"/>
          </p:nvPr>
        </p:nvSpPr>
        <p:spPr>
          <a:xfrm>
            <a:off x="686421" y="4344025"/>
            <a:ext cx="5485109" cy="4114623"/>
          </a:xfrm>
          <a:prstGeom prst="rect">
            <a:avLst/>
          </a:prstGeom>
        </p:spPr>
        <p:txBody>
          <a:bodyPr lIns="89715" tIns="89715" rIns="89715" bIns="89715" anchor="t" anchorCtr="0">
            <a:noAutofit/>
          </a:bodyPr>
          <a:lstStyle/>
          <a:p>
            <a:pPr>
              <a:spcBef>
                <a:spcPts val="0"/>
              </a:spcBef>
            </a:pPr>
            <a:r>
              <a:rPr lang="en-US" dirty="0" smtClean="0"/>
              <a:t>HANDOUT</a:t>
            </a:r>
          </a:p>
          <a:p>
            <a:pPr>
              <a:spcBef>
                <a:spcPts val="0"/>
              </a:spcBef>
              <a:spcAft>
                <a:spcPts val="0"/>
              </a:spcAft>
              <a:buSzPct val="25000"/>
            </a:pPr>
            <a:r>
              <a:rPr lang="en-US" b="1" dirty="0">
                <a:solidFill>
                  <a:schemeClr val="dk1"/>
                </a:solidFill>
                <a:latin typeface="Calibri"/>
                <a:ea typeface="Calibri"/>
                <a:cs typeface="Calibri"/>
                <a:sym typeface="Calibri"/>
              </a:rPr>
              <a:t>If you’re thinking that the data look like this because African American students act out more than other students or in worse ways, consider this data:</a:t>
            </a:r>
          </a:p>
          <a:p>
            <a:pPr>
              <a:spcBef>
                <a:spcPts val="393"/>
              </a:spcBef>
              <a:spcAft>
                <a:spcPts val="0"/>
              </a:spcAft>
              <a:buSzPct val="25000"/>
            </a:pPr>
            <a:endParaRPr lang="en-US" dirty="0">
              <a:solidFill>
                <a:schemeClr val="dk1"/>
              </a:solidFill>
              <a:latin typeface="Calibri"/>
              <a:ea typeface="Calibri"/>
              <a:cs typeface="Calibri"/>
              <a:sym typeface="Calibri"/>
            </a:endParaRPr>
          </a:p>
          <a:p>
            <a:pPr>
              <a:spcBef>
                <a:spcPts val="393"/>
              </a:spcBef>
              <a:spcAft>
                <a:spcPts val="0"/>
              </a:spcAft>
              <a:buSzPct val="25000"/>
            </a:pPr>
            <a:endParaRPr lang="en-US" dirty="0">
              <a:solidFill>
                <a:schemeClr val="dk1"/>
              </a:solidFill>
              <a:latin typeface="Calibri"/>
              <a:ea typeface="Calibri"/>
              <a:cs typeface="Calibri"/>
              <a:sym typeface="Calibri"/>
            </a:endParaRPr>
          </a:p>
          <a:p>
            <a:pPr>
              <a:spcBef>
                <a:spcPts val="393"/>
              </a:spcBef>
              <a:spcAft>
                <a:spcPts val="0"/>
              </a:spcAft>
              <a:buSzPct val="25000"/>
            </a:pPr>
            <a:r>
              <a:rPr lang="en-US" dirty="0">
                <a:solidFill>
                  <a:schemeClr val="dk1"/>
                </a:solidFill>
                <a:latin typeface="Calibri"/>
                <a:ea typeface="Calibri"/>
                <a:cs typeface="Calibri"/>
                <a:sym typeface="Calibri"/>
              </a:rPr>
              <a:t>It’s not poverty:</a:t>
            </a:r>
          </a:p>
          <a:p>
            <a:pPr>
              <a:spcBef>
                <a:spcPts val="393"/>
              </a:spcBef>
              <a:spcAft>
                <a:spcPts val="0"/>
              </a:spcAft>
              <a:buSzPct val="25000"/>
            </a:pPr>
            <a:r>
              <a:rPr lang="en-US" dirty="0">
                <a:solidFill>
                  <a:schemeClr val="dk1"/>
                </a:solidFill>
                <a:latin typeface="Calibri"/>
                <a:ea typeface="Calibri"/>
                <a:cs typeface="Calibri"/>
                <a:sym typeface="Calibri"/>
              </a:rPr>
              <a:t>while African American students in poverty are more likely to be suspended than poor White students, middle and upper class Black students are also more likely to be suspended than their peers at the same demographic level. </a:t>
            </a:r>
          </a:p>
          <a:p>
            <a:pPr>
              <a:spcBef>
                <a:spcPts val="393"/>
              </a:spcBef>
              <a:spcAft>
                <a:spcPts val="0"/>
              </a:spcAft>
              <a:buSzPct val="25000"/>
            </a:pPr>
            <a:endParaRPr lang="en-US" b="1" i="1" u="sng" dirty="0">
              <a:solidFill>
                <a:schemeClr val="dk1"/>
              </a:solidFill>
              <a:latin typeface="Calibri"/>
              <a:ea typeface="Calibri"/>
              <a:cs typeface="Calibri"/>
              <a:sym typeface="Calibri"/>
            </a:endParaRPr>
          </a:p>
          <a:p>
            <a:pPr marL="0" lvl="1">
              <a:spcBef>
                <a:spcPts val="589"/>
              </a:spcBef>
              <a:spcAft>
                <a:spcPts val="0"/>
              </a:spcAft>
              <a:buClr>
                <a:schemeClr val="dk1"/>
              </a:buClr>
              <a:buSzPct val="25000"/>
            </a:pPr>
            <a:r>
              <a:rPr lang="en-US" dirty="0">
                <a:solidFill>
                  <a:schemeClr val="dk1"/>
                </a:solidFill>
                <a:latin typeface="Calibri"/>
                <a:ea typeface="Calibri"/>
                <a:cs typeface="Calibri"/>
                <a:sym typeface="Calibri"/>
              </a:rPr>
              <a:t>Using a regression model controlling for socioeconomic status at the school level (percentage of parents unemployed and percentage of students enrolled in free lunch program), Wu et al. (1982) reported that nonwhite students still reported significantly higher rates of suspension than white students in all locales except rural senior high schools. (</a:t>
            </a:r>
            <a:r>
              <a:rPr lang="en-US" sz="1800" dirty="0">
                <a:solidFill>
                  <a:schemeClr val="dk1"/>
                </a:solidFill>
                <a:latin typeface="Calibri"/>
                <a:ea typeface="Calibri"/>
                <a:cs typeface="Calibri"/>
                <a:sym typeface="Calibri"/>
              </a:rPr>
              <a:t>The Color of Discipline: Sources of Racial and Gender Disproportionality in School Punishment, Skiba, R.S., Michael, R.S., Narado, A.C. (2000) Indiana Education Policy Center, Policy Research Report #SRS1).)</a:t>
            </a:r>
          </a:p>
          <a:p>
            <a:pPr marL="0" lvl="1">
              <a:spcBef>
                <a:spcPts val="589"/>
              </a:spcBef>
              <a:spcAft>
                <a:spcPts val="0"/>
              </a:spcAft>
              <a:buClr>
                <a:schemeClr val="dk1"/>
              </a:buClr>
              <a:buSzPct val="25000"/>
            </a:pPr>
            <a:endParaRPr lang="en-US" sz="1800" dirty="0">
              <a:solidFill>
                <a:schemeClr val="dk1"/>
              </a:solidFill>
              <a:latin typeface="Calibri"/>
              <a:ea typeface="Calibri"/>
              <a:cs typeface="Calibri"/>
              <a:sym typeface="Calibri"/>
            </a:endParaRPr>
          </a:p>
          <a:p>
            <a:pPr>
              <a:spcBef>
                <a:spcPts val="393"/>
              </a:spcBef>
              <a:spcAft>
                <a:spcPts val="0"/>
              </a:spcAft>
              <a:buSzPct val="25000"/>
            </a:pPr>
            <a:endParaRPr lang="en-US" dirty="0">
              <a:solidFill>
                <a:schemeClr val="dk1"/>
              </a:solidFill>
              <a:latin typeface="Calibri"/>
              <a:ea typeface="Calibri"/>
              <a:cs typeface="Calibri"/>
              <a:sym typeface="Calibri"/>
            </a:endParaRPr>
          </a:p>
          <a:p>
            <a:pPr>
              <a:spcBef>
                <a:spcPts val="393"/>
              </a:spcBef>
              <a:spcAft>
                <a:spcPts val="0"/>
              </a:spcAft>
              <a:buSzPct val="25000"/>
            </a:pPr>
            <a:r>
              <a:rPr lang="en-US" dirty="0">
                <a:solidFill>
                  <a:schemeClr val="dk1"/>
                </a:solidFill>
                <a:latin typeface="Calibri"/>
                <a:ea typeface="Calibri"/>
                <a:cs typeface="Calibri"/>
                <a:sym typeface="Calibri"/>
              </a:rPr>
              <a:t>there is simply no good evidence that racial differences in discipline are due to differences in rates or types of misbehavior by students of different races.</a:t>
            </a:r>
          </a:p>
          <a:p>
            <a:pPr>
              <a:spcBef>
                <a:spcPts val="393"/>
              </a:spcBef>
              <a:spcAft>
                <a:spcPts val="0"/>
              </a:spcAft>
              <a:buSzPct val="25000"/>
            </a:pPr>
            <a:r>
              <a:rPr lang="en-US" dirty="0">
                <a:solidFill>
                  <a:schemeClr val="dk1"/>
                </a:solidFill>
                <a:latin typeface="Calibri"/>
                <a:ea typeface="Calibri"/>
                <a:cs typeface="Calibri"/>
                <a:sym typeface="Calibri"/>
              </a:rPr>
              <a:t>If racial disparities in discipline are due primarily to behavioral differences, the contribution of race to disciplinary outcomes will become non-significant when type or severity of behavior enters the statistical equation.  </a:t>
            </a:r>
          </a:p>
          <a:p>
            <a:pPr>
              <a:spcBef>
                <a:spcPts val="0"/>
              </a:spcBef>
            </a:pPr>
            <a:endParaRPr dirty="0"/>
          </a:p>
        </p:txBody>
      </p:sp>
      <p:sp>
        <p:nvSpPr>
          <p:cNvPr id="400" name="Shape 400"/>
          <p:cNvSpPr txBox="1">
            <a:spLocks noGrp="1"/>
          </p:cNvSpPr>
          <p:nvPr>
            <p:ph type="sldNum" idx="12"/>
          </p:nvPr>
        </p:nvSpPr>
        <p:spPr>
          <a:xfrm>
            <a:off x="3884026" y="8684926"/>
            <a:ext cx="2972347" cy="457377"/>
          </a:xfrm>
          <a:prstGeom prst="rect">
            <a:avLst/>
          </a:prstGeom>
        </p:spPr>
        <p:txBody>
          <a:bodyPr lIns="89715" tIns="44845" rIns="89715" bIns="44845" anchor="b" anchorCtr="0">
            <a:noAutofit/>
          </a:bodyPr>
          <a:lstStyle/>
          <a:p>
            <a:pPr>
              <a:spcBef>
                <a:spcPts val="0"/>
              </a:spcBef>
              <a:buClr>
                <a:srgbClr val="000000"/>
              </a:buClr>
              <a:buSzPct val="25000"/>
            </a:pPr>
            <a:fld id="{00000000-1234-1234-1234-123412341234}" type="slidenum">
              <a:rPr lang="en-US"/>
              <a:pPr>
                <a:spcBef>
                  <a:spcPts val="0"/>
                </a:spcBef>
                <a:buClr>
                  <a:srgbClr val="000000"/>
                </a:buClr>
                <a:buSzPct val="25000"/>
              </a:pPr>
              <a:t>3</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8B5BBB08-B3BF-8849-A988-13AF407CE5B5}" type="slidenum">
              <a:rPr lang="en-US" smtClean="0"/>
              <a:pPr>
                <a:defRPr/>
              </a:pPr>
              <a:t>13</a:t>
            </a:fld>
            <a:endParaRPr lang="en-US" dirty="0"/>
          </a:p>
        </p:txBody>
      </p:sp>
    </p:spTree>
    <p:extLst>
      <p:ext uri="{BB962C8B-B14F-4D97-AF65-F5344CB8AC3E}">
        <p14:creationId xmlns:p14="http://schemas.microsoft.com/office/powerpoint/2010/main" val="10444682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8B5BBB08-B3BF-8849-A988-13AF407CE5B5}" type="slidenum">
              <a:rPr lang="en-US" smtClean="0"/>
              <a:pPr>
                <a:defRPr/>
              </a:pPr>
              <a:t>14</a:t>
            </a:fld>
            <a:endParaRPr lang="en-US" dirty="0"/>
          </a:p>
        </p:txBody>
      </p:sp>
    </p:spTree>
    <p:extLst>
      <p:ext uri="{BB962C8B-B14F-4D97-AF65-F5344CB8AC3E}">
        <p14:creationId xmlns:p14="http://schemas.microsoft.com/office/powerpoint/2010/main" val="1044468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8B5BBB08-B3BF-8849-A988-13AF407CE5B5}" type="slidenum">
              <a:rPr lang="en-US" smtClean="0"/>
              <a:pPr>
                <a:defRPr/>
              </a:pPr>
              <a:t>15</a:t>
            </a:fld>
            <a:endParaRPr lang="en-US" dirty="0"/>
          </a:p>
        </p:txBody>
      </p:sp>
    </p:spTree>
    <p:extLst>
      <p:ext uri="{BB962C8B-B14F-4D97-AF65-F5344CB8AC3E}">
        <p14:creationId xmlns:p14="http://schemas.microsoft.com/office/powerpoint/2010/main" val="1044468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 problem</a:t>
            </a:r>
            <a:r>
              <a:rPr lang="en-US" baseline="0" dirty="0" smtClean="0"/>
              <a:t> solving cycle that defines and suggests </a:t>
            </a:r>
            <a:r>
              <a:rPr lang="en-US" dirty="0" smtClean="0"/>
              <a:t>Understandings – Goals – Strategies – Measurement systems</a:t>
            </a:r>
          </a:p>
          <a:p>
            <a:r>
              <a:rPr lang="en-US" dirty="0" smtClean="0"/>
              <a:t>• Based on</a:t>
            </a:r>
            <a:r>
              <a:rPr lang="en-US" baseline="0" dirty="0" smtClean="0"/>
              <a:t> a series of tasks/challenges</a:t>
            </a:r>
          </a:p>
          <a:p>
            <a:pPr marL="0" marR="0" indent="0" algn="l" defTabSz="457200" rtl="0" eaLnBrk="1" fontAlgn="base" latinLnBrk="0" hangingPunct="1">
              <a:lnSpc>
                <a:spcPct val="100000"/>
              </a:lnSpc>
              <a:spcBef>
                <a:spcPct val="30000"/>
              </a:spcBef>
              <a:spcAft>
                <a:spcPct val="0"/>
              </a:spcAft>
              <a:buClrTx/>
              <a:buSzTx/>
              <a:buFontTx/>
              <a:buNone/>
              <a:tabLst/>
              <a:defRPr/>
            </a:pPr>
            <a:r>
              <a:rPr lang="en-US" baseline="0" dirty="0" smtClean="0"/>
              <a:t>• </a:t>
            </a:r>
            <a:r>
              <a:rPr lang="en-US" sz="1200" kern="1200" dirty="0" smtClean="0">
                <a:solidFill>
                  <a:schemeClr val="tx1"/>
                </a:solidFill>
                <a:effectLst/>
                <a:latin typeface="+mn-lt"/>
                <a:ea typeface="ＭＳ Ｐゴシック" charset="0"/>
                <a:cs typeface="ＭＳ Ｐゴシック" charset="0"/>
              </a:rPr>
              <a:t>Cohen, J. &amp; Pickeral, T, (2009). </a:t>
            </a:r>
            <a:r>
              <a:rPr lang="en-US" sz="1200" i="1" kern="1200" dirty="0" smtClean="0">
                <a:solidFill>
                  <a:schemeClr val="tx1"/>
                </a:solidFill>
                <a:effectLst/>
                <a:latin typeface="+mn-lt"/>
                <a:ea typeface="ＭＳ Ｐゴシック" charset="0"/>
                <a:cs typeface="ＭＳ Ｐゴシック" charset="0"/>
              </a:rPr>
              <a:t>The School Climate Implementation Road Map: Promoting Democratically Informed School Communities and the Continuous Process of School Climate Improvement</a:t>
            </a:r>
            <a:r>
              <a:rPr lang="en-US" sz="1200" kern="1200" dirty="0" smtClean="0">
                <a:solidFill>
                  <a:schemeClr val="tx1"/>
                </a:solidFill>
                <a:effectLst/>
                <a:latin typeface="+mn-lt"/>
                <a:ea typeface="ＭＳ Ｐゴシック" charset="0"/>
                <a:cs typeface="ＭＳ Ｐゴシック" charset="0"/>
              </a:rPr>
              <a:t>. New York, NY: National School Climate Center</a:t>
            </a:r>
            <a:r>
              <a:rPr lang="en-US" sz="1200" b="1" kern="1200" dirty="0" smtClean="0">
                <a:solidFill>
                  <a:schemeClr val="tx1"/>
                </a:solidFill>
                <a:effectLst/>
                <a:latin typeface="+mn-lt"/>
                <a:ea typeface="ＭＳ Ｐゴシック" charset="0"/>
                <a:cs typeface="ＭＳ Ｐゴシック" charset="0"/>
              </a:rPr>
              <a:t> </a:t>
            </a:r>
            <a:r>
              <a:rPr lang="en-US" sz="1200" kern="1200" dirty="0" smtClean="0">
                <a:solidFill>
                  <a:schemeClr val="tx1"/>
                </a:solidFill>
                <a:effectLst/>
                <a:latin typeface="+mn-lt"/>
                <a:ea typeface="ＭＳ Ｐゴシック" charset="0"/>
                <a:cs typeface="ＭＳ Ｐゴシック" charset="0"/>
              </a:rPr>
              <a:t>(www.schoolclimate.org/climate/roadmap.php)</a:t>
            </a:r>
          </a:p>
          <a:p>
            <a:endParaRPr lang="en-US" dirty="0"/>
          </a:p>
        </p:txBody>
      </p:sp>
      <p:sp>
        <p:nvSpPr>
          <p:cNvPr id="4" name="Slide Number Placeholder 3"/>
          <p:cNvSpPr>
            <a:spLocks noGrp="1"/>
          </p:cNvSpPr>
          <p:nvPr>
            <p:ph type="sldNum" sz="quarter" idx="10"/>
          </p:nvPr>
        </p:nvSpPr>
        <p:spPr/>
        <p:txBody>
          <a:bodyPr/>
          <a:lstStyle/>
          <a:p>
            <a:pPr>
              <a:defRPr/>
            </a:pPr>
            <a:fld id="{8B5BBB08-B3BF-8849-A988-13AF407CE5B5}" type="slidenum">
              <a:rPr lang="en-US" smtClean="0"/>
              <a:pPr>
                <a:defRPr/>
              </a:pPr>
              <a:t>17</a:t>
            </a:fld>
            <a:endParaRPr lang="en-US" dirty="0"/>
          </a:p>
        </p:txBody>
      </p:sp>
    </p:spTree>
    <p:extLst>
      <p:ext uri="{BB962C8B-B14F-4D97-AF65-F5344CB8AC3E}">
        <p14:creationId xmlns:p14="http://schemas.microsoft.com/office/powerpoint/2010/main" val="1318519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US" sz="1200" dirty="0" smtClean="0"/>
              <a:t>On the value of leadership teams understanding “where we are?” with regards to tasks noted above and developing informed plans that intentionally build on current strengths and potential areas for improvement</a:t>
            </a:r>
          </a:p>
          <a:p>
            <a:endParaRPr lang="en-US" dirty="0"/>
          </a:p>
        </p:txBody>
      </p:sp>
      <p:sp>
        <p:nvSpPr>
          <p:cNvPr id="4" name="Slide Number Placeholder 3"/>
          <p:cNvSpPr>
            <a:spLocks noGrp="1"/>
          </p:cNvSpPr>
          <p:nvPr>
            <p:ph type="sldNum" sz="quarter" idx="10"/>
          </p:nvPr>
        </p:nvSpPr>
        <p:spPr/>
        <p:txBody>
          <a:bodyPr/>
          <a:lstStyle/>
          <a:p>
            <a:pPr>
              <a:defRPr/>
            </a:pPr>
            <a:fld id="{8B5BBB08-B3BF-8849-A988-13AF407CE5B5}" type="slidenum">
              <a:rPr lang="en-US" smtClean="0"/>
              <a:pPr>
                <a:defRPr/>
              </a:pPr>
              <a:t>18</a:t>
            </a:fld>
            <a:endParaRPr lang="en-US" dirty="0"/>
          </a:p>
        </p:txBody>
      </p:sp>
    </p:spTree>
    <p:extLst>
      <p:ext uri="{BB962C8B-B14F-4D97-AF65-F5344CB8AC3E}">
        <p14:creationId xmlns:p14="http://schemas.microsoft.com/office/powerpoint/2010/main" val="2832647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Garamond"/>
                <a:cs typeface="Garamond"/>
              </a:rPr>
              <a:t>• designed to:</a:t>
            </a:r>
          </a:p>
          <a:p>
            <a:pPr marL="708025" lvl="1" indent="-342900">
              <a:buAutoNum type="alphaLcParenBoth"/>
            </a:pPr>
            <a:r>
              <a:rPr lang="en-US" sz="1200" dirty="0" smtClean="0">
                <a:latin typeface="Garamond"/>
                <a:cs typeface="Garamond"/>
              </a:rPr>
              <a:t>promote students’ social, emotional and civic as well as intellectual competencies; and</a:t>
            </a:r>
          </a:p>
          <a:p>
            <a:pPr marL="708025" lvl="1" indent="-342900">
              <a:buAutoNum type="alphaLcParenBoth"/>
            </a:pPr>
            <a:r>
              <a:rPr lang="en-US" sz="1200" dirty="0" smtClean="0">
                <a:latin typeface="Garamond"/>
                <a:cs typeface="Garamond"/>
              </a:rPr>
              <a:t>improve the school climate by working toward a safe, caring, participatory and responsive school community.</a:t>
            </a:r>
          </a:p>
          <a:p>
            <a:r>
              <a:rPr lang="en-US" dirty="0" smtClean="0"/>
              <a:t>• IIRP-NSCC developing partnership</a:t>
            </a:r>
            <a:endParaRPr lang="en-US" dirty="0"/>
          </a:p>
        </p:txBody>
      </p:sp>
      <p:sp>
        <p:nvSpPr>
          <p:cNvPr id="4" name="Slide Number Placeholder 3"/>
          <p:cNvSpPr>
            <a:spLocks noGrp="1"/>
          </p:cNvSpPr>
          <p:nvPr>
            <p:ph type="sldNum" sz="quarter" idx="10"/>
          </p:nvPr>
        </p:nvSpPr>
        <p:spPr/>
        <p:txBody>
          <a:bodyPr/>
          <a:lstStyle/>
          <a:p>
            <a:pPr>
              <a:defRPr/>
            </a:pPr>
            <a:fld id="{8B5BBB08-B3BF-8849-A988-13AF407CE5B5}" type="slidenum">
              <a:rPr lang="en-US" smtClean="0"/>
              <a:pPr>
                <a:defRPr/>
              </a:pPr>
              <a:t>21</a:t>
            </a:fld>
            <a:endParaRPr lang="en-US" dirty="0"/>
          </a:p>
        </p:txBody>
      </p:sp>
    </p:spTree>
    <p:extLst>
      <p:ext uri="{BB962C8B-B14F-4D97-AF65-F5344CB8AC3E}">
        <p14:creationId xmlns:p14="http://schemas.microsoft.com/office/powerpoint/2010/main" val="14636040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dirty="0">
              <a:latin typeface="Calibri" charset="0"/>
            </a:endParaRPr>
          </a:p>
        </p:txBody>
      </p:sp>
      <p:sp>
        <p:nvSpPr>
          <p:cNvPr id="266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w Cen MT" charset="0"/>
                <a:ea typeface="ＭＳ Ｐゴシック" charset="0"/>
                <a:cs typeface="ＭＳ Ｐゴシック" charset="0"/>
              </a:defRPr>
            </a:lvl1pPr>
            <a:lvl2pPr marL="742950" indent="-285750" eaLnBrk="0" hangingPunct="0">
              <a:defRPr sz="2400">
                <a:solidFill>
                  <a:schemeClr val="tx1"/>
                </a:solidFill>
                <a:latin typeface="Tw Cen MT" charset="0"/>
                <a:ea typeface="ＭＳ Ｐゴシック" charset="0"/>
              </a:defRPr>
            </a:lvl2pPr>
            <a:lvl3pPr marL="1143000" indent="-228600" eaLnBrk="0" hangingPunct="0">
              <a:defRPr sz="2400">
                <a:solidFill>
                  <a:schemeClr val="tx1"/>
                </a:solidFill>
                <a:latin typeface="Tw Cen MT" charset="0"/>
                <a:ea typeface="ＭＳ Ｐゴシック" charset="0"/>
              </a:defRPr>
            </a:lvl3pPr>
            <a:lvl4pPr marL="1600200" indent="-228600" eaLnBrk="0" hangingPunct="0">
              <a:defRPr sz="2400">
                <a:solidFill>
                  <a:schemeClr val="tx1"/>
                </a:solidFill>
                <a:latin typeface="Tw Cen MT" charset="0"/>
                <a:ea typeface="ＭＳ Ｐゴシック" charset="0"/>
              </a:defRPr>
            </a:lvl4pPr>
            <a:lvl5pPr marL="2057400" indent="-228600" eaLnBrk="0" hangingPunct="0">
              <a:defRPr sz="2400">
                <a:solidFill>
                  <a:schemeClr val="tx1"/>
                </a:solidFill>
                <a:latin typeface="Tw Cen MT" charset="0"/>
                <a:ea typeface="ＭＳ Ｐゴシック" charset="0"/>
              </a:defRPr>
            </a:lvl5pPr>
            <a:lvl6pPr marL="2514600" indent="-228600" eaLnBrk="0" fontAlgn="base" hangingPunct="0">
              <a:spcBef>
                <a:spcPct val="0"/>
              </a:spcBef>
              <a:spcAft>
                <a:spcPct val="0"/>
              </a:spcAft>
              <a:defRPr sz="2400">
                <a:solidFill>
                  <a:schemeClr val="tx1"/>
                </a:solidFill>
                <a:latin typeface="Tw Cen MT" charset="0"/>
                <a:ea typeface="ＭＳ Ｐゴシック" charset="0"/>
              </a:defRPr>
            </a:lvl6pPr>
            <a:lvl7pPr marL="2971800" indent="-228600" eaLnBrk="0" fontAlgn="base" hangingPunct="0">
              <a:spcBef>
                <a:spcPct val="0"/>
              </a:spcBef>
              <a:spcAft>
                <a:spcPct val="0"/>
              </a:spcAft>
              <a:defRPr sz="2400">
                <a:solidFill>
                  <a:schemeClr val="tx1"/>
                </a:solidFill>
                <a:latin typeface="Tw Cen MT" charset="0"/>
                <a:ea typeface="ＭＳ Ｐゴシック" charset="0"/>
              </a:defRPr>
            </a:lvl7pPr>
            <a:lvl8pPr marL="3429000" indent="-228600" eaLnBrk="0" fontAlgn="base" hangingPunct="0">
              <a:spcBef>
                <a:spcPct val="0"/>
              </a:spcBef>
              <a:spcAft>
                <a:spcPct val="0"/>
              </a:spcAft>
              <a:defRPr sz="2400">
                <a:solidFill>
                  <a:schemeClr val="tx1"/>
                </a:solidFill>
                <a:latin typeface="Tw Cen MT" charset="0"/>
                <a:ea typeface="ＭＳ Ｐゴシック" charset="0"/>
              </a:defRPr>
            </a:lvl8pPr>
            <a:lvl9pPr marL="3886200" indent="-228600" eaLnBrk="0" fontAlgn="base" hangingPunct="0">
              <a:spcBef>
                <a:spcPct val="0"/>
              </a:spcBef>
              <a:spcAft>
                <a:spcPct val="0"/>
              </a:spcAft>
              <a:defRPr sz="2400">
                <a:solidFill>
                  <a:schemeClr val="tx1"/>
                </a:solidFill>
                <a:latin typeface="Tw Cen MT" charset="0"/>
                <a:ea typeface="ＭＳ Ｐゴシック" charset="0"/>
              </a:defRPr>
            </a:lvl9pPr>
          </a:lstStyle>
          <a:p>
            <a:pPr eaLnBrk="1" hangingPunct="1"/>
            <a:fld id="{A5409F57-4F9D-FF4C-B8FA-14F1B5E9817D}" type="slidenum">
              <a:rPr lang="en-US" sz="1200"/>
              <a:pPr eaLnBrk="1" hangingPunct="1"/>
              <a:t>25</a:t>
            </a:fld>
            <a:endParaRPr 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a:t>
            </a:r>
            <a:r>
              <a:rPr lang="en-US" baseline="0" dirty="0" smtClean="0"/>
              <a:t> some what abstract problem solving model. </a:t>
            </a:r>
            <a:r>
              <a:rPr lang="en-US" dirty="0" smtClean="0"/>
              <a:t>  Later on I will discuss how to actualize this framework using the 5-stage model</a:t>
            </a:r>
            <a:endParaRPr lang="en-US" dirty="0"/>
          </a:p>
        </p:txBody>
      </p:sp>
      <p:sp>
        <p:nvSpPr>
          <p:cNvPr id="4" name="Slide Number Placeholder 3"/>
          <p:cNvSpPr>
            <a:spLocks noGrp="1"/>
          </p:cNvSpPr>
          <p:nvPr>
            <p:ph type="sldNum" sz="quarter" idx="10"/>
          </p:nvPr>
        </p:nvSpPr>
        <p:spPr/>
        <p:txBody>
          <a:bodyPr/>
          <a:lstStyle/>
          <a:p>
            <a:pPr>
              <a:defRPr/>
            </a:pPr>
            <a:fld id="{8B5BBB08-B3BF-8849-A988-13AF407CE5B5}" type="slidenum">
              <a:rPr lang="en-US" smtClean="0"/>
              <a:pPr>
                <a:defRPr/>
              </a:pPr>
              <a:t>4</a:t>
            </a:fld>
            <a:endParaRPr lang="en-US" dirty="0"/>
          </a:p>
        </p:txBody>
      </p:sp>
    </p:spTree>
    <p:extLst>
      <p:ext uri="{BB962C8B-B14F-4D97-AF65-F5344CB8AC3E}">
        <p14:creationId xmlns:p14="http://schemas.microsoft.com/office/powerpoint/2010/main" val="1977311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ＭＳ Ｐゴシック" charset="0"/>
                <a:cs typeface="ＭＳ Ｐゴシック" charset="0"/>
              </a:rPr>
              <a:t>1. </a:t>
            </a:r>
            <a:r>
              <a:rPr lang="en-US" sz="1200" b="1" kern="1200" dirty="0" smtClean="0">
                <a:solidFill>
                  <a:schemeClr val="tx1"/>
                </a:solidFill>
                <a:effectLst/>
                <a:latin typeface="+mn-lt"/>
                <a:ea typeface="ＭＳ Ｐゴシック" charset="0"/>
                <a:cs typeface="ＭＳ Ｐゴシック" charset="0"/>
              </a:rPr>
              <a:t>Prosocial education </a:t>
            </a:r>
            <a:r>
              <a:rPr lang="en-US" sz="1200" kern="1200" dirty="0" smtClean="0">
                <a:solidFill>
                  <a:schemeClr val="tx1"/>
                </a:solidFill>
                <a:effectLst/>
                <a:latin typeface="+mn-lt"/>
                <a:ea typeface="ＭＳ Ｐゴシック" charset="0"/>
                <a:cs typeface="ＭＳ Ｐゴシック" charset="0"/>
              </a:rPr>
              <a:t>or what is sometimes referred to as “whole child” education refers to teaching and learning that promotes the skills, knowledge and dispositions that promote mature, productive and ethical citizens, who are also critical and knowledgeable.</a:t>
            </a:r>
          </a:p>
          <a:p>
            <a:r>
              <a:rPr lang="en-US" sz="1200" kern="1200" dirty="0" smtClean="0">
                <a:solidFill>
                  <a:schemeClr val="tx1"/>
                </a:solidFill>
                <a:effectLst/>
                <a:latin typeface="+mn-lt"/>
                <a:ea typeface="ＭＳ Ｐゴシック" charset="0"/>
                <a:cs typeface="ＭＳ Ｐゴシック" charset="0"/>
              </a:rPr>
              <a:t>• Brown, P., Corrigan, M.W., &amp; Higgins-D’Alessandro, A. (2012). </a:t>
            </a:r>
            <a:r>
              <a:rPr lang="en-US" sz="1200" i="1" kern="1200" dirty="0" smtClean="0">
                <a:solidFill>
                  <a:schemeClr val="tx1"/>
                </a:solidFill>
                <a:effectLst/>
                <a:latin typeface="+mn-lt"/>
                <a:ea typeface="ＭＳ Ｐゴシック" charset="0"/>
                <a:cs typeface="ＭＳ Ｐゴシック" charset="0"/>
              </a:rPr>
              <a:t>Handbook of prosocial education</a:t>
            </a:r>
            <a:r>
              <a:rPr lang="en-US" sz="1200" kern="1200" dirty="0" smtClean="0">
                <a:solidFill>
                  <a:schemeClr val="tx1"/>
                </a:solidFill>
                <a:effectLst/>
                <a:latin typeface="+mn-lt"/>
                <a:ea typeface="ＭＳ Ｐゴシック" charset="0"/>
                <a:cs typeface="ＭＳ Ｐゴシック" charset="0"/>
              </a:rPr>
              <a:t>. Rowman &amp; Littlefield </a:t>
            </a:r>
          </a:p>
          <a:p>
            <a:r>
              <a:rPr lang="en-US" sz="1200" kern="1200" dirty="0" smtClean="0">
                <a:solidFill>
                  <a:schemeClr val="tx1"/>
                </a:solidFill>
                <a:effectLst/>
                <a:latin typeface="+mn-lt"/>
                <a:ea typeface="ＭＳ Ｐゴシック" charset="0"/>
                <a:cs typeface="ＭＳ Ｐゴシック" charset="0"/>
              </a:rPr>
              <a:t>2. </a:t>
            </a:r>
            <a:r>
              <a:rPr lang="en-US" sz="1200" b="1" kern="1200" dirty="0" smtClean="0">
                <a:solidFill>
                  <a:schemeClr val="tx1"/>
                </a:solidFill>
                <a:effectLst/>
                <a:latin typeface="+mn-lt"/>
                <a:ea typeface="ＭＳ Ｐゴシック" charset="0"/>
                <a:cs typeface="ＭＳ Ｐゴシック" charset="0"/>
              </a:rPr>
              <a:t>Camps</a:t>
            </a:r>
            <a:r>
              <a:rPr lang="en-US" sz="1200" kern="1200" dirty="0" smtClean="0">
                <a:solidFill>
                  <a:schemeClr val="tx1"/>
                </a:solidFill>
                <a:effectLst/>
                <a:latin typeface="+mn-lt"/>
                <a:ea typeface="ＭＳ Ｐゴシック" charset="0"/>
                <a:cs typeface="ＭＳ Ｐゴシック" charset="0"/>
              </a:rPr>
              <a:t>:</a:t>
            </a:r>
          </a:p>
          <a:p>
            <a:r>
              <a:rPr lang="en-US" sz="1200" i="1" kern="1200" dirty="0" smtClean="0">
                <a:solidFill>
                  <a:schemeClr val="tx1"/>
                </a:solidFill>
                <a:effectLst/>
                <a:latin typeface="+mn-lt"/>
                <a:ea typeface="ＭＳ Ｐゴシック" charset="0"/>
                <a:cs typeface="ＭＳ Ｐゴシック" charset="0"/>
              </a:rPr>
              <a:t>SEL</a:t>
            </a:r>
            <a:r>
              <a:rPr lang="en-US" sz="1200" kern="1200" dirty="0" smtClean="0">
                <a:solidFill>
                  <a:schemeClr val="tx1"/>
                </a:solidFill>
                <a:effectLst/>
                <a:latin typeface="+mn-lt"/>
                <a:ea typeface="ＭＳ Ｐゴシック" charset="0"/>
                <a:cs typeface="ＭＳ Ｐゴシック" charset="0"/>
              </a:rPr>
              <a:t>: Social and emotional learning (SEL) is the process through which children and adults acquire and effectively apply the knowledge, attitudes, and skills necessary to understand and manage emotions, set and achieve positive goals, feel and show empathy for others, establish and maintain positive relationships, and make responsible decisions. (www.casel.org/social-and-emotional-learning).</a:t>
            </a:r>
          </a:p>
          <a:p>
            <a:r>
              <a:rPr lang="en-US" sz="1200" kern="1200" dirty="0" smtClean="0">
                <a:solidFill>
                  <a:schemeClr val="tx1"/>
                </a:solidFill>
                <a:effectLst/>
                <a:latin typeface="+mn-lt"/>
                <a:ea typeface="ＭＳ Ｐゴシック" charset="0"/>
                <a:cs typeface="ＭＳ Ｐゴシック" charset="0"/>
              </a:rPr>
              <a:t>• Weissberg, R. P., Durlak, J. A., Domitrovich, C. E., &amp; Gullotta, T. P. (2015). Social and emotional learning: Past, present, and future.  In J. A Durlak, C. E. Domitrovich, R. P. Weissberg, &amp; T. P. Gullotta (Eds.), </a:t>
            </a:r>
            <a:r>
              <a:rPr lang="en-US" sz="1200" i="1" kern="1200" dirty="0" smtClean="0">
                <a:solidFill>
                  <a:schemeClr val="tx1"/>
                </a:solidFill>
                <a:effectLst/>
                <a:latin typeface="+mn-lt"/>
                <a:ea typeface="ＭＳ Ｐゴシック" charset="0"/>
                <a:cs typeface="ＭＳ Ｐゴシック" charset="0"/>
              </a:rPr>
              <a:t>Handbook of social and emotional learning: Research and practice.</a:t>
            </a:r>
            <a:r>
              <a:rPr lang="en-US" sz="1200" kern="1200" dirty="0" smtClean="0">
                <a:solidFill>
                  <a:schemeClr val="tx1"/>
                </a:solidFill>
                <a:effectLst/>
                <a:latin typeface="+mn-lt"/>
                <a:ea typeface="ＭＳ Ｐゴシック" charset="0"/>
                <a:cs typeface="ＭＳ Ｐゴシック" charset="0"/>
              </a:rPr>
              <a:t> New York: Guilford. </a:t>
            </a:r>
          </a:p>
          <a:p>
            <a:r>
              <a:rPr lang="en-US" sz="1200" i="1" kern="1200" dirty="0" smtClean="0">
                <a:solidFill>
                  <a:schemeClr val="tx1"/>
                </a:solidFill>
                <a:effectLst/>
                <a:latin typeface="+mn-lt"/>
                <a:ea typeface="ＭＳ Ｐゴシック" charset="0"/>
                <a:cs typeface="ＭＳ Ｐゴシック" charset="0"/>
              </a:rPr>
              <a:t>Character education </a:t>
            </a:r>
            <a:r>
              <a:rPr lang="en-US" sz="1200" kern="1200" dirty="0" smtClean="0">
                <a:solidFill>
                  <a:schemeClr val="tx1"/>
                </a:solidFill>
                <a:effectLst/>
                <a:latin typeface="+mn-lt"/>
                <a:ea typeface="ＭＳ Ｐゴシック" charset="0"/>
                <a:cs typeface="ＭＳ Ｐゴシック" charset="0"/>
              </a:rPr>
              <a:t>includes and complements a broad range of educational approaches such as whole child education, service learning, social-emotional learning, and civic education. All share a commitment to helping young people become responsible, caring, and contributing citizens.” (Taken from: </a:t>
            </a:r>
            <a:r>
              <a:rPr lang="en-US" sz="1200" u="sng" kern="1200" dirty="0" smtClean="0">
                <a:solidFill>
                  <a:schemeClr val="tx1"/>
                </a:solidFill>
                <a:effectLst/>
                <a:latin typeface="+mn-lt"/>
                <a:ea typeface="ＭＳ Ｐゴシック" charset="0"/>
                <a:cs typeface="ＭＳ Ｐゴシック" charset="0"/>
                <a:hlinkClick r:id="rId3"/>
              </a:rPr>
              <a:t>http://character.org/key-topics/what-is-character-education/</a:t>
            </a:r>
            <a:r>
              <a:rPr lang="en-US" sz="1200" u="sng" kern="1200" dirty="0" smtClean="0">
                <a:solidFill>
                  <a:schemeClr val="tx1"/>
                </a:solidFill>
                <a:effectLst/>
                <a:latin typeface="+mn-lt"/>
                <a:ea typeface="ＭＳ Ｐゴシック" charset="0"/>
                <a:cs typeface="ＭＳ Ｐゴシック" charset="0"/>
              </a:rPr>
              <a:t>)</a:t>
            </a:r>
            <a:endParaRPr lang="en-US" sz="1200" kern="1200" dirty="0" smtClean="0">
              <a:solidFill>
                <a:schemeClr val="tx1"/>
              </a:solidFill>
              <a:effectLst/>
              <a:latin typeface="+mn-lt"/>
              <a:ea typeface="ＭＳ Ｐゴシック" charset="0"/>
              <a:cs typeface="ＭＳ Ｐゴシック" charset="0"/>
            </a:endParaRPr>
          </a:p>
          <a:p>
            <a:r>
              <a:rPr lang="en-US" sz="1200" i="1" kern="1200" dirty="0" smtClean="0">
                <a:solidFill>
                  <a:schemeClr val="tx1"/>
                </a:solidFill>
                <a:effectLst/>
                <a:latin typeface="+mn-lt"/>
                <a:ea typeface="ＭＳ Ｐゴシック" charset="0"/>
                <a:cs typeface="ＭＳ Ｐゴシック" charset="0"/>
              </a:rPr>
              <a:t>School climate</a:t>
            </a:r>
            <a:r>
              <a:rPr lang="en-US" sz="1200" kern="1200" dirty="0" smtClean="0">
                <a:solidFill>
                  <a:schemeClr val="tx1"/>
                </a:solidFill>
                <a:effectLst/>
                <a:latin typeface="+mn-lt"/>
                <a:ea typeface="ＭＳ Ｐゴシック" charset="0"/>
                <a:cs typeface="ＭＳ Ｐゴシック" charset="0"/>
              </a:rPr>
              <a:t> refers to the quality and character of school life. School climate is based on patterns of students', parents' and school personnel's experience of school life and reflects norms, goals, values, interpersonal relationships, teaching and learning practices, and organizational structures </a:t>
            </a:r>
          </a:p>
          <a:p>
            <a:pPr lvl="0"/>
            <a:r>
              <a:rPr lang="en-US" sz="1200" b="1" kern="1200" dirty="0" smtClean="0">
                <a:solidFill>
                  <a:schemeClr val="tx1"/>
                </a:solidFill>
                <a:effectLst/>
                <a:latin typeface="+mn-lt"/>
                <a:ea typeface="ＭＳ Ｐゴシック" charset="0"/>
                <a:cs typeface="ＭＳ Ｐゴシック" charset="0"/>
              </a:rPr>
              <a:t>THE PROCESS</a:t>
            </a:r>
            <a:r>
              <a:rPr lang="en-US" sz="1200" kern="1200" dirty="0" smtClean="0">
                <a:solidFill>
                  <a:schemeClr val="tx1"/>
                </a:solidFill>
                <a:effectLst/>
                <a:latin typeface="+mn-lt"/>
                <a:ea typeface="ＭＳ Ｐゴシック" charset="0"/>
                <a:cs typeface="ＭＳ Ｐゴシック" charset="0"/>
              </a:rPr>
              <a:t>: </a:t>
            </a:r>
            <a:r>
              <a:rPr lang="en-US" sz="1200" i="1" kern="1200" dirty="0" smtClean="0">
                <a:solidFill>
                  <a:schemeClr val="tx1"/>
                </a:solidFill>
                <a:effectLst/>
                <a:latin typeface="+mn-lt"/>
                <a:ea typeface="ＭＳ Ｐゴシック" charset="0"/>
                <a:cs typeface="ＭＳ Ｐゴシック" charset="0"/>
              </a:rPr>
              <a:t>A school climate improvement process</a:t>
            </a:r>
            <a:r>
              <a:rPr lang="en-US" sz="1200" kern="1200" dirty="0" smtClean="0">
                <a:solidFill>
                  <a:schemeClr val="tx1"/>
                </a:solidFill>
                <a:effectLst/>
                <a:latin typeface="+mn-lt"/>
                <a:ea typeface="ＭＳ Ｐゴシック" charset="0"/>
                <a:cs typeface="ＭＳ Ｐゴシック" charset="0"/>
              </a:rPr>
              <a:t> is an </a:t>
            </a:r>
            <a:r>
              <a:rPr lang="en-US" sz="1200" u="sng" kern="1200" dirty="0" smtClean="0">
                <a:solidFill>
                  <a:schemeClr val="tx1"/>
                </a:solidFill>
                <a:effectLst/>
                <a:latin typeface="+mn-lt"/>
                <a:ea typeface="ＭＳ Ｐゴシック" charset="0"/>
                <a:cs typeface="ＭＳ Ｐゴシック" charset="0"/>
              </a:rPr>
              <a:t>intentional</a:t>
            </a:r>
            <a:r>
              <a:rPr lang="en-US" sz="1200" kern="1200" dirty="0" smtClean="0">
                <a:solidFill>
                  <a:schemeClr val="tx1"/>
                </a:solidFill>
                <a:effectLst/>
                <a:latin typeface="+mn-lt"/>
                <a:ea typeface="ＭＳ Ｐゴシック" charset="0"/>
                <a:cs typeface="ＭＳ Ｐゴシック" charset="0"/>
              </a:rPr>
              <a:t>, </a:t>
            </a:r>
            <a:r>
              <a:rPr lang="en-US" sz="1200" u="sng" kern="1200" dirty="0" smtClean="0">
                <a:solidFill>
                  <a:schemeClr val="tx1"/>
                </a:solidFill>
                <a:effectLst/>
                <a:latin typeface="+mn-lt"/>
                <a:ea typeface="ＭＳ Ｐゴシック" charset="0"/>
                <a:cs typeface="ＭＳ Ｐゴシック" charset="0"/>
              </a:rPr>
              <a:t>strategic</a:t>
            </a:r>
            <a:r>
              <a:rPr lang="en-US" sz="1200" kern="1200" dirty="0" smtClean="0">
                <a:solidFill>
                  <a:schemeClr val="tx1"/>
                </a:solidFill>
                <a:effectLst/>
                <a:latin typeface="+mn-lt"/>
                <a:ea typeface="ＭＳ Ｐゴシック" charset="0"/>
                <a:cs typeface="ＭＳ Ｐゴシック" charset="0"/>
              </a:rPr>
              <a:t>, </a:t>
            </a:r>
            <a:r>
              <a:rPr lang="en-US" sz="1200" u="sng" kern="1200" dirty="0" smtClean="0">
                <a:solidFill>
                  <a:schemeClr val="tx1"/>
                </a:solidFill>
                <a:effectLst/>
                <a:latin typeface="+mn-lt"/>
                <a:ea typeface="ＭＳ Ｐゴシック" charset="0"/>
                <a:cs typeface="ＭＳ Ｐゴシック" charset="0"/>
              </a:rPr>
              <a:t>collaborative</a:t>
            </a:r>
            <a:r>
              <a:rPr lang="en-US" sz="1200" kern="1200" dirty="0" smtClean="0">
                <a:solidFill>
                  <a:schemeClr val="tx1"/>
                </a:solidFill>
                <a:effectLst/>
                <a:latin typeface="+mn-lt"/>
                <a:ea typeface="ＭＳ Ｐゴシック" charset="0"/>
                <a:cs typeface="ＭＳ Ｐゴシック" charset="0"/>
              </a:rPr>
              <a:t>, </a:t>
            </a:r>
            <a:r>
              <a:rPr lang="en-US" sz="1200" u="sng" kern="1200" dirty="0" smtClean="0">
                <a:solidFill>
                  <a:schemeClr val="tx1"/>
                </a:solidFill>
                <a:effectLst/>
                <a:latin typeface="+mn-lt"/>
                <a:ea typeface="ＭＳ Ｐゴシック" charset="0"/>
                <a:cs typeface="ＭＳ Ｐゴシック" charset="0"/>
              </a:rPr>
              <a:t>data-driven</a:t>
            </a:r>
            <a:r>
              <a:rPr lang="en-US" sz="1200" kern="1200" dirty="0" smtClean="0">
                <a:solidFill>
                  <a:schemeClr val="tx1"/>
                </a:solidFill>
                <a:effectLst/>
                <a:latin typeface="+mn-lt"/>
                <a:ea typeface="ＭＳ Ｐゴシック" charset="0"/>
                <a:cs typeface="ＭＳ Ｐゴシック" charset="0"/>
              </a:rPr>
              <a:t> and </a:t>
            </a:r>
            <a:r>
              <a:rPr lang="en-US" sz="1200" u="sng" kern="1200" dirty="0" smtClean="0">
                <a:solidFill>
                  <a:schemeClr val="tx1"/>
                </a:solidFill>
                <a:effectLst/>
                <a:latin typeface="+mn-lt"/>
                <a:ea typeface="ＭＳ Ｐゴシック" charset="0"/>
                <a:cs typeface="ＭＳ Ｐゴシック" charset="0"/>
              </a:rPr>
              <a:t>democratically informed process </a:t>
            </a:r>
            <a:r>
              <a:rPr lang="en-US" sz="1200" kern="1200" dirty="0" smtClean="0">
                <a:solidFill>
                  <a:schemeClr val="tx1"/>
                </a:solidFill>
                <a:effectLst/>
                <a:latin typeface="+mn-lt"/>
                <a:ea typeface="ＭＳ Ｐゴシック" charset="0"/>
                <a:cs typeface="ＭＳ Ｐゴシック" charset="0"/>
              </a:rPr>
              <a:t>that supports students, parents/guardians, school personnel and community members learning and working together to create even safer, more supportive, engaging and healthy climates for learning that promote school – and life – success.</a:t>
            </a:r>
          </a:p>
          <a:p>
            <a:endParaRPr lang="en-US" sz="1000" dirty="0">
              <a:latin typeface="Garamond"/>
              <a:cs typeface="Garamond"/>
            </a:endParaRPr>
          </a:p>
        </p:txBody>
      </p:sp>
      <p:sp>
        <p:nvSpPr>
          <p:cNvPr id="4" name="Slide Number Placeholder 3"/>
          <p:cNvSpPr>
            <a:spLocks noGrp="1"/>
          </p:cNvSpPr>
          <p:nvPr>
            <p:ph type="sldNum" sz="quarter" idx="10"/>
          </p:nvPr>
        </p:nvSpPr>
        <p:spPr/>
        <p:txBody>
          <a:bodyPr/>
          <a:lstStyle/>
          <a:p>
            <a:pPr>
              <a:defRPr/>
            </a:pPr>
            <a:fld id="{8B5BBB08-B3BF-8849-A988-13AF407CE5B5}" type="slidenum">
              <a:rPr lang="en-US" smtClean="0"/>
              <a:pPr>
                <a:defRPr/>
              </a:pPr>
              <a:t>5</a:t>
            </a:fld>
            <a:endParaRPr lang="en-US" dirty="0"/>
          </a:p>
        </p:txBody>
      </p:sp>
    </p:spTree>
    <p:extLst>
      <p:ext uri="{BB962C8B-B14F-4D97-AF65-F5344CB8AC3E}">
        <p14:creationId xmlns:p14="http://schemas.microsoft.com/office/powerpoint/2010/main" val="1044468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ＭＳ Ｐゴシック" charset="0"/>
                <a:cs typeface="ＭＳ Ｐゴシック" charset="0"/>
              </a:rPr>
              <a:t>1. </a:t>
            </a:r>
            <a:r>
              <a:rPr lang="en-US" sz="1200" b="1" kern="1200" dirty="0" smtClean="0">
                <a:solidFill>
                  <a:schemeClr val="tx1"/>
                </a:solidFill>
                <a:effectLst/>
                <a:latin typeface="+mn-lt"/>
                <a:ea typeface="ＭＳ Ｐゴシック" charset="0"/>
                <a:cs typeface="ＭＳ Ｐゴシック" charset="0"/>
              </a:rPr>
              <a:t>Prosocial education </a:t>
            </a:r>
            <a:r>
              <a:rPr lang="en-US" sz="1200" kern="1200" dirty="0" smtClean="0">
                <a:solidFill>
                  <a:schemeClr val="tx1"/>
                </a:solidFill>
                <a:effectLst/>
                <a:latin typeface="+mn-lt"/>
                <a:ea typeface="ＭＳ Ｐゴシック" charset="0"/>
                <a:cs typeface="ＭＳ Ｐゴシック" charset="0"/>
              </a:rPr>
              <a:t>or what is sometimes referred to as “whole child” education refers to teaching and learning that promotes the skills, knowledge and dispositions that promote mature, productive and ethical citizens, who are also critical and knowledgeable.</a:t>
            </a:r>
          </a:p>
          <a:p>
            <a:r>
              <a:rPr lang="en-US" sz="1200" kern="1200" dirty="0" smtClean="0">
                <a:solidFill>
                  <a:schemeClr val="tx1"/>
                </a:solidFill>
                <a:effectLst/>
                <a:latin typeface="+mn-lt"/>
                <a:ea typeface="ＭＳ Ｐゴシック" charset="0"/>
                <a:cs typeface="ＭＳ Ｐゴシック" charset="0"/>
              </a:rPr>
              <a:t>• Brown, P., Corrigan, M.W., &amp; Higgins-D’Alessandro, A. (2012). </a:t>
            </a:r>
            <a:r>
              <a:rPr lang="en-US" sz="1200" i="1" kern="1200" dirty="0" smtClean="0">
                <a:solidFill>
                  <a:schemeClr val="tx1"/>
                </a:solidFill>
                <a:effectLst/>
                <a:latin typeface="+mn-lt"/>
                <a:ea typeface="ＭＳ Ｐゴシック" charset="0"/>
                <a:cs typeface="ＭＳ Ｐゴシック" charset="0"/>
              </a:rPr>
              <a:t>Handbook of prosocial education</a:t>
            </a:r>
            <a:r>
              <a:rPr lang="en-US" sz="1200" kern="1200" dirty="0" smtClean="0">
                <a:solidFill>
                  <a:schemeClr val="tx1"/>
                </a:solidFill>
                <a:effectLst/>
                <a:latin typeface="+mn-lt"/>
                <a:ea typeface="ＭＳ Ｐゴシック" charset="0"/>
                <a:cs typeface="ＭＳ Ｐゴシック" charset="0"/>
              </a:rPr>
              <a:t>. Rowman &amp; Littlefield </a:t>
            </a:r>
          </a:p>
          <a:p>
            <a:r>
              <a:rPr lang="en-US" sz="1200" kern="1200" dirty="0" smtClean="0">
                <a:solidFill>
                  <a:schemeClr val="tx1"/>
                </a:solidFill>
                <a:effectLst/>
                <a:latin typeface="+mn-lt"/>
                <a:ea typeface="ＭＳ Ｐゴシック" charset="0"/>
                <a:cs typeface="ＭＳ Ｐゴシック" charset="0"/>
              </a:rPr>
              <a:t>2. </a:t>
            </a:r>
            <a:r>
              <a:rPr lang="en-US" sz="1200" b="1" kern="1200" dirty="0" smtClean="0">
                <a:solidFill>
                  <a:schemeClr val="tx1"/>
                </a:solidFill>
                <a:effectLst/>
                <a:latin typeface="+mn-lt"/>
                <a:ea typeface="ＭＳ Ｐゴシック" charset="0"/>
                <a:cs typeface="ＭＳ Ｐゴシック" charset="0"/>
              </a:rPr>
              <a:t>Camps</a:t>
            </a:r>
            <a:r>
              <a:rPr lang="en-US" sz="1200" kern="1200" dirty="0" smtClean="0">
                <a:solidFill>
                  <a:schemeClr val="tx1"/>
                </a:solidFill>
                <a:effectLst/>
                <a:latin typeface="+mn-lt"/>
                <a:ea typeface="ＭＳ Ｐゴシック" charset="0"/>
                <a:cs typeface="ＭＳ Ｐゴシック" charset="0"/>
              </a:rPr>
              <a:t>:</a:t>
            </a:r>
          </a:p>
          <a:p>
            <a:r>
              <a:rPr lang="en-US" sz="1200" i="1" kern="1200" dirty="0" smtClean="0">
                <a:solidFill>
                  <a:schemeClr val="tx1"/>
                </a:solidFill>
                <a:effectLst/>
                <a:latin typeface="+mn-lt"/>
                <a:ea typeface="ＭＳ Ｐゴシック" charset="0"/>
                <a:cs typeface="ＭＳ Ｐゴシック" charset="0"/>
              </a:rPr>
              <a:t>SEL</a:t>
            </a:r>
            <a:r>
              <a:rPr lang="en-US" sz="1200" kern="1200" dirty="0" smtClean="0">
                <a:solidFill>
                  <a:schemeClr val="tx1"/>
                </a:solidFill>
                <a:effectLst/>
                <a:latin typeface="+mn-lt"/>
                <a:ea typeface="ＭＳ Ｐゴシック" charset="0"/>
                <a:cs typeface="ＭＳ Ｐゴシック" charset="0"/>
              </a:rPr>
              <a:t>: Social and emotional learning (SEL) is the process through which children and adults acquire and effectively apply the knowledge, attitudes, and skills necessary to understand and manage emotions, set and achieve positive goals, feel and show empathy for others, establish and maintain positive relationships, and make responsible decisions. (www.casel.org/social-and-emotional-learning).</a:t>
            </a:r>
          </a:p>
          <a:p>
            <a:r>
              <a:rPr lang="en-US" sz="1200" kern="1200" dirty="0" smtClean="0">
                <a:solidFill>
                  <a:schemeClr val="tx1"/>
                </a:solidFill>
                <a:effectLst/>
                <a:latin typeface="+mn-lt"/>
                <a:ea typeface="ＭＳ Ｐゴシック" charset="0"/>
                <a:cs typeface="ＭＳ Ｐゴシック" charset="0"/>
              </a:rPr>
              <a:t>• Weissberg, R. P., Durlak, J. A., Domitrovich, C. E., &amp; Gullotta, T. P. (2015). Social and emotional learning: Past, present, and future.  In J. A Durlak, C. E. Domitrovich, R. P. Weissberg, &amp; T. P. Gullotta (Eds.), </a:t>
            </a:r>
            <a:r>
              <a:rPr lang="en-US" sz="1200" i="1" kern="1200" dirty="0" smtClean="0">
                <a:solidFill>
                  <a:schemeClr val="tx1"/>
                </a:solidFill>
                <a:effectLst/>
                <a:latin typeface="+mn-lt"/>
                <a:ea typeface="ＭＳ Ｐゴシック" charset="0"/>
                <a:cs typeface="ＭＳ Ｐゴシック" charset="0"/>
              </a:rPr>
              <a:t>Handbook of social and emotional learning: Research and practice.</a:t>
            </a:r>
            <a:r>
              <a:rPr lang="en-US" sz="1200" kern="1200" dirty="0" smtClean="0">
                <a:solidFill>
                  <a:schemeClr val="tx1"/>
                </a:solidFill>
                <a:effectLst/>
                <a:latin typeface="+mn-lt"/>
                <a:ea typeface="ＭＳ Ｐゴシック" charset="0"/>
                <a:cs typeface="ＭＳ Ｐゴシック" charset="0"/>
              </a:rPr>
              <a:t> New York: Guilford. </a:t>
            </a:r>
          </a:p>
          <a:p>
            <a:r>
              <a:rPr lang="en-US" sz="1200" i="1" kern="1200" dirty="0" smtClean="0">
                <a:solidFill>
                  <a:schemeClr val="tx1"/>
                </a:solidFill>
                <a:effectLst/>
                <a:latin typeface="+mn-lt"/>
                <a:ea typeface="ＭＳ Ｐゴシック" charset="0"/>
                <a:cs typeface="ＭＳ Ｐゴシック" charset="0"/>
              </a:rPr>
              <a:t>Character education </a:t>
            </a:r>
            <a:r>
              <a:rPr lang="en-US" sz="1200" kern="1200" dirty="0" smtClean="0">
                <a:solidFill>
                  <a:schemeClr val="tx1"/>
                </a:solidFill>
                <a:effectLst/>
                <a:latin typeface="+mn-lt"/>
                <a:ea typeface="ＭＳ Ｐゴシック" charset="0"/>
                <a:cs typeface="ＭＳ Ｐゴシック" charset="0"/>
              </a:rPr>
              <a:t>includes and complements a broad range of educational approaches such as whole child education, service learning, social-emotional learning, and civic education. All share a commitment to helping young people become responsible, caring, and contributing citizens.” (Taken from: </a:t>
            </a:r>
            <a:r>
              <a:rPr lang="en-US" sz="1200" u="sng" kern="1200" dirty="0" smtClean="0">
                <a:solidFill>
                  <a:schemeClr val="tx1"/>
                </a:solidFill>
                <a:effectLst/>
                <a:latin typeface="+mn-lt"/>
                <a:ea typeface="ＭＳ Ｐゴシック" charset="0"/>
                <a:cs typeface="ＭＳ Ｐゴシック" charset="0"/>
                <a:hlinkClick r:id="rId3"/>
              </a:rPr>
              <a:t>http://character.org/key-topics/what-is-character-education/</a:t>
            </a:r>
            <a:r>
              <a:rPr lang="en-US" sz="1200" u="sng" kern="1200" dirty="0" smtClean="0">
                <a:solidFill>
                  <a:schemeClr val="tx1"/>
                </a:solidFill>
                <a:effectLst/>
                <a:latin typeface="+mn-lt"/>
                <a:ea typeface="ＭＳ Ｐゴシック" charset="0"/>
                <a:cs typeface="ＭＳ Ｐゴシック" charset="0"/>
              </a:rPr>
              <a:t>)</a:t>
            </a:r>
            <a:endParaRPr lang="en-US" sz="1200" kern="1200" dirty="0" smtClean="0">
              <a:solidFill>
                <a:schemeClr val="tx1"/>
              </a:solidFill>
              <a:effectLst/>
              <a:latin typeface="+mn-lt"/>
              <a:ea typeface="ＭＳ Ｐゴシック" charset="0"/>
              <a:cs typeface="ＭＳ Ｐゴシック" charset="0"/>
            </a:endParaRPr>
          </a:p>
          <a:p>
            <a:r>
              <a:rPr lang="en-US" sz="1200" i="1" kern="1200" dirty="0" smtClean="0">
                <a:solidFill>
                  <a:schemeClr val="tx1"/>
                </a:solidFill>
                <a:effectLst/>
                <a:latin typeface="+mn-lt"/>
                <a:ea typeface="ＭＳ Ｐゴシック" charset="0"/>
                <a:cs typeface="ＭＳ Ｐゴシック" charset="0"/>
              </a:rPr>
              <a:t>School climate</a:t>
            </a:r>
            <a:r>
              <a:rPr lang="en-US" sz="1200" kern="1200" dirty="0" smtClean="0">
                <a:solidFill>
                  <a:schemeClr val="tx1"/>
                </a:solidFill>
                <a:effectLst/>
                <a:latin typeface="+mn-lt"/>
                <a:ea typeface="ＭＳ Ｐゴシック" charset="0"/>
                <a:cs typeface="ＭＳ Ｐゴシック" charset="0"/>
              </a:rPr>
              <a:t> refers to the quality and character of school life. School climate is based on patterns of students', parents' and school personnel's experience of school life and reflects norms, goals, values, interpersonal relationships, teaching and learning practices, and organizational structures </a:t>
            </a:r>
          </a:p>
          <a:p>
            <a:pPr lvl="0"/>
            <a:r>
              <a:rPr lang="en-US" sz="1200" b="1" kern="1200" dirty="0" smtClean="0">
                <a:solidFill>
                  <a:schemeClr val="tx1"/>
                </a:solidFill>
                <a:effectLst/>
                <a:latin typeface="+mn-lt"/>
                <a:ea typeface="ＭＳ Ｐゴシック" charset="0"/>
                <a:cs typeface="ＭＳ Ｐゴシック" charset="0"/>
              </a:rPr>
              <a:t>THE PROCESS</a:t>
            </a:r>
            <a:r>
              <a:rPr lang="en-US" sz="1200" kern="1200" dirty="0" smtClean="0">
                <a:solidFill>
                  <a:schemeClr val="tx1"/>
                </a:solidFill>
                <a:effectLst/>
                <a:latin typeface="+mn-lt"/>
                <a:ea typeface="ＭＳ Ｐゴシック" charset="0"/>
                <a:cs typeface="ＭＳ Ｐゴシック" charset="0"/>
              </a:rPr>
              <a:t>: </a:t>
            </a:r>
            <a:r>
              <a:rPr lang="en-US" sz="1200" i="1" kern="1200" dirty="0" smtClean="0">
                <a:solidFill>
                  <a:schemeClr val="tx1"/>
                </a:solidFill>
                <a:effectLst/>
                <a:latin typeface="+mn-lt"/>
                <a:ea typeface="ＭＳ Ｐゴシック" charset="0"/>
                <a:cs typeface="ＭＳ Ｐゴシック" charset="0"/>
              </a:rPr>
              <a:t>A school climate improvement process</a:t>
            </a:r>
            <a:r>
              <a:rPr lang="en-US" sz="1200" kern="1200" dirty="0" smtClean="0">
                <a:solidFill>
                  <a:schemeClr val="tx1"/>
                </a:solidFill>
                <a:effectLst/>
                <a:latin typeface="+mn-lt"/>
                <a:ea typeface="ＭＳ Ｐゴシック" charset="0"/>
                <a:cs typeface="ＭＳ Ｐゴシック" charset="0"/>
              </a:rPr>
              <a:t> is an </a:t>
            </a:r>
            <a:r>
              <a:rPr lang="en-US" sz="1200" u="sng" kern="1200" dirty="0" smtClean="0">
                <a:solidFill>
                  <a:schemeClr val="tx1"/>
                </a:solidFill>
                <a:effectLst/>
                <a:latin typeface="+mn-lt"/>
                <a:ea typeface="ＭＳ Ｐゴシック" charset="0"/>
                <a:cs typeface="ＭＳ Ｐゴシック" charset="0"/>
              </a:rPr>
              <a:t>intentional</a:t>
            </a:r>
            <a:r>
              <a:rPr lang="en-US" sz="1200" kern="1200" dirty="0" smtClean="0">
                <a:solidFill>
                  <a:schemeClr val="tx1"/>
                </a:solidFill>
                <a:effectLst/>
                <a:latin typeface="+mn-lt"/>
                <a:ea typeface="ＭＳ Ｐゴシック" charset="0"/>
                <a:cs typeface="ＭＳ Ｐゴシック" charset="0"/>
              </a:rPr>
              <a:t>, </a:t>
            </a:r>
            <a:r>
              <a:rPr lang="en-US" sz="1200" u="sng" kern="1200" dirty="0" smtClean="0">
                <a:solidFill>
                  <a:schemeClr val="tx1"/>
                </a:solidFill>
                <a:effectLst/>
                <a:latin typeface="+mn-lt"/>
                <a:ea typeface="ＭＳ Ｐゴシック" charset="0"/>
                <a:cs typeface="ＭＳ Ｐゴシック" charset="0"/>
              </a:rPr>
              <a:t>strategic</a:t>
            </a:r>
            <a:r>
              <a:rPr lang="en-US" sz="1200" kern="1200" dirty="0" smtClean="0">
                <a:solidFill>
                  <a:schemeClr val="tx1"/>
                </a:solidFill>
                <a:effectLst/>
                <a:latin typeface="+mn-lt"/>
                <a:ea typeface="ＭＳ Ｐゴシック" charset="0"/>
                <a:cs typeface="ＭＳ Ｐゴシック" charset="0"/>
              </a:rPr>
              <a:t>, </a:t>
            </a:r>
            <a:r>
              <a:rPr lang="en-US" sz="1200" u="sng" kern="1200" dirty="0" smtClean="0">
                <a:solidFill>
                  <a:schemeClr val="tx1"/>
                </a:solidFill>
                <a:effectLst/>
                <a:latin typeface="+mn-lt"/>
                <a:ea typeface="ＭＳ Ｐゴシック" charset="0"/>
                <a:cs typeface="ＭＳ Ｐゴシック" charset="0"/>
              </a:rPr>
              <a:t>collaborative</a:t>
            </a:r>
            <a:r>
              <a:rPr lang="en-US" sz="1200" kern="1200" dirty="0" smtClean="0">
                <a:solidFill>
                  <a:schemeClr val="tx1"/>
                </a:solidFill>
                <a:effectLst/>
                <a:latin typeface="+mn-lt"/>
                <a:ea typeface="ＭＳ Ｐゴシック" charset="0"/>
                <a:cs typeface="ＭＳ Ｐゴシック" charset="0"/>
              </a:rPr>
              <a:t>, </a:t>
            </a:r>
            <a:r>
              <a:rPr lang="en-US" sz="1200" u="sng" kern="1200" dirty="0" smtClean="0">
                <a:solidFill>
                  <a:schemeClr val="tx1"/>
                </a:solidFill>
                <a:effectLst/>
                <a:latin typeface="+mn-lt"/>
                <a:ea typeface="ＭＳ Ｐゴシック" charset="0"/>
                <a:cs typeface="ＭＳ Ｐゴシック" charset="0"/>
              </a:rPr>
              <a:t>data-driven</a:t>
            </a:r>
            <a:r>
              <a:rPr lang="en-US" sz="1200" kern="1200" dirty="0" smtClean="0">
                <a:solidFill>
                  <a:schemeClr val="tx1"/>
                </a:solidFill>
                <a:effectLst/>
                <a:latin typeface="+mn-lt"/>
                <a:ea typeface="ＭＳ Ｐゴシック" charset="0"/>
                <a:cs typeface="ＭＳ Ｐゴシック" charset="0"/>
              </a:rPr>
              <a:t> and </a:t>
            </a:r>
            <a:r>
              <a:rPr lang="en-US" sz="1200" u="sng" kern="1200" dirty="0" smtClean="0">
                <a:solidFill>
                  <a:schemeClr val="tx1"/>
                </a:solidFill>
                <a:effectLst/>
                <a:latin typeface="+mn-lt"/>
                <a:ea typeface="ＭＳ Ｐゴシック" charset="0"/>
                <a:cs typeface="ＭＳ Ｐゴシック" charset="0"/>
              </a:rPr>
              <a:t>democratically informed process </a:t>
            </a:r>
            <a:r>
              <a:rPr lang="en-US" sz="1200" kern="1200" dirty="0" smtClean="0">
                <a:solidFill>
                  <a:schemeClr val="tx1"/>
                </a:solidFill>
                <a:effectLst/>
                <a:latin typeface="+mn-lt"/>
                <a:ea typeface="ＭＳ Ｐゴシック" charset="0"/>
                <a:cs typeface="ＭＳ Ｐゴシック" charset="0"/>
              </a:rPr>
              <a:t>that supports students, parents/guardians, school personnel and community members learning and working together to create even safer, more supportive, engaging and healthy climates for learning that promote school – and life – success.</a:t>
            </a:r>
          </a:p>
          <a:p>
            <a:endParaRPr lang="en-US" sz="1000" dirty="0">
              <a:latin typeface="Garamond"/>
              <a:cs typeface="Garamond"/>
            </a:endParaRPr>
          </a:p>
        </p:txBody>
      </p:sp>
      <p:sp>
        <p:nvSpPr>
          <p:cNvPr id="4" name="Slide Number Placeholder 3"/>
          <p:cNvSpPr>
            <a:spLocks noGrp="1"/>
          </p:cNvSpPr>
          <p:nvPr>
            <p:ph type="sldNum" sz="quarter" idx="10"/>
          </p:nvPr>
        </p:nvSpPr>
        <p:spPr/>
        <p:txBody>
          <a:bodyPr/>
          <a:lstStyle/>
          <a:p>
            <a:pPr>
              <a:defRPr/>
            </a:pPr>
            <a:fld id="{8B5BBB08-B3BF-8849-A988-13AF407CE5B5}" type="slidenum">
              <a:rPr lang="en-US" smtClean="0"/>
              <a:pPr>
                <a:defRPr/>
              </a:pPr>
              <a:t>6</a:t>
            </a:fld>
            <a:endParaRPr lang="en-US" dirty="0"/>
          </a:p>
        </p:txBody>
      </p:sp>
    </p:spTree>
    <p:extLst>
      <p:ext uri="{BB962C8B-B14F-4D97-AF65-F5344CB8AC3E}">
        <p14:creationId xmlns:p14="http://schemas.microsoft.com/office/powerpoint/2010/main" val="1044468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US" b="1" dirty="0" smtClean="0"/>
              <a:t>1. Aligned with</a:t>
            </a:r>
            <a:r>
              <a:rPr lang="en-US" dirty="0" smtClean="0"/>
              <a:t>:</a:t>
            </a:r>
          </a:p>
          <a:p>
            <a:pPr lvl="0"/>
            <a:r>
              <a:rPr lang="en-US" sz="1200" kern="1200" dirty="0" smtClean="0">
                <a:solidFill>
                  <a:schemeClr val="tx1"/>
                </a:solidFill>
                <a:effectLst/>
                <a:latin typeface="+mn-lt"/>
                <a:ea typeface="ＭＳ Ｐゴシック" charset="0"/>
                <a:cs typeface="ＭＳ Ｐゴシック" charset="0"/>
              </a:rPr>
              <a:t>The Association for Supervision and Curriculum Development’s (ASCD) </a:t>
            </a:r>
            <a:r>
              <a:rPr lang="en-US" sz="1200" i="1" kern="1200" dirty="0" smtClean="0">
                <a:solidFill>
                  <a:schemeClr val="tx1"/>
                </a:solidFill>
                <a:effectLst/>
                <a:latin typeface="+mn-lt"/>
                <a:ea typeface="ＭＳ Ｐゴシック" charset="0"/>
                <a:cs typeface="ＭＳ Ｐゴシック" charset="0"/>
              </a:rPr>
              <a:t>Whole Child Initiative</a:t>
            </a:r>
            <a:r>
              <a:rPr lang="en-US" sz="1200" kern="1200" dirty="0" smtClean="0">
                <a:solidFill>
                  <a:schemeClr val="tx1"/>
                </a:solidFill>
                <a:effectLst/>
                <a:latin typeface="+mn-lt"/>
                <a:ea typeface="ＭＳ Ｐゴシック" charset="0"/>
                <a:cs typeface="ＭＳ Ｐゴシック" charset="0"/>
              </a:rPr>
              <a:t>;</a:t>
            </a:r>
          </a:p>
          <a:p>
            <a:pPr lvl="0"/>
            <a:r>
              <a:rPr lang="en-US" sz="1200" kern="1200" dirty="0" smtClean="0">
                <a:solidFill>
                  <a:schemeClr val="tx1"/>
                </a:solidFill>
                <a:effectLst/>
                <a:latin typeface="+mn-lt"/>
                <a:ea typeface="ＭＳ Ｐゴシック" charset="0"/>
                <a:cs typeface="ＭＳ Ｐゴシック" charset="0"/>
              </a:rPr>
              <a:t>Character Education Partnerships </a:t>
            </a:r>
            <a:r>
              <a:rPr lang="en-US" sz="1200" i="1" kern="1200" dirty="0" smtClean="0">
                <a:solidFill>
                  <a:schemeClr val="tx1"/>
                </a:solidFill>
                <a:effectLst/>
                <a:latin typeface="+mn-lt"/>
                <a:ea typeface="ＭＳ Ｐゴシック" charset="0"/>
                <a:cs typeface="ＭＳ Ｐゴシック" charset="0"/>
              </a:rPr>
              <a:t>11 Principles of Effective Character Education</a:t>
            </a:r>
            <a:r>
              <a:rPr lang="en-US" sz="1200" kern="1200" dirty="0" smtClean="0">
                <a:solidFill>
                  <a:schemeClr val="tx1"/>
                </a:solidFill>
                <a:effectLst/>
                <a:latin typeface="+mn-lt"/>
                <a:ea typeface="ＭＳ Ｐゴシック" charset="0"/>
                <a:cs typeface="ＭＳ Ｐゴシック" charset="0"/>
              </a:rPr>
              <a:t>;</a:t>
            </a:r>
          </a:p>
          <a:p>
            <a:pPr lvl="0"/>
            <a:r>
              <a:rPr lang="en-US" sz="1200" kern="1200" dirty="0" smtClean="0">
                <a:solidFill>
                  <a:schemeClr val="tx1"/>
                </a:solidFill>
                <a:effectLst/>
                <a:latin typeface="+mn-lt"/>
                <a:ea typeface="ＭＳ Ｐゴシック" charset="0"/>
                <a:cs typeface="ＭＳ Ｐゴシック" charset="0"/>
              </a:rPr>
              <a:t>CASEL’s theory of change;</a:t>
            </a:r>
          </a:p>
          <a:p>
            <a:pPr lvl="0"/>
            <a:r>
              <a:rPr lang="en-US" sz="1200" kern="1200" dirty="0" smtClean="0">
                <a:solidFill>
                  <a:schemeClr val="tx1"/>
                </a:solidFill>
                <a:effectLst/>
                <a:latin typeface="+mn-lt"/>
                <a:ea typeface="ＭＳ Ｐゴシック" charset="0"/>
                <a:cs typeface="ＭＳ Ｐゴシック" charset="0"/>
              </a:rPr>
              <a:t>National School Climate Council’s </a:t>
            </a:r>
            <a:r>
              <a:rPr lang="en-US" sz="1200" i="1" kern="1200" dirty="0" smtClean="0">
                <a:solidFill>
                  <a:schemeClr val="tx1"/>
                </a:solidFill>
                <a:effectLst/>
                <a:latin typeface="+mn-lt"/>
                <a:ea typeface="ＭＳ Ｐゴシック" charset="0"/>
                <a:cs typeface="ＭＳ Ｐゴシック" charset="0"/>
              </a:rPr>
              <a:t>National School Climate Standards</a:t>
            </a:r>
            <a:r>
              <a:rPr lang="en-US" sz="1200" kern="1200" dirty="0" smtClean="0">
                <a:solidFill>
                  <a:schemeClr val="tx1"/>
                </a:solidFill>
                <a:effectLst/>
                <a:latin typeface="+mn-lt"/>
                <a:ea typeface="ＭＳ Ｐゴシック" charset="0"/>
                <a:cs typeface="ＭＳ Ｐゴシック" charset="0"/>
              </a:rPr>
              <a:t>;</a:t>
            </a:r>
          </a:p>
          <a:p>
            <a:pPr lvl="0"/>
            <a:r>
              <a:rPr lang="en-US" sz="1200" kern="1200" dirty="0" smtClean="0">
                <a:solidFill>
                  <a:schemeClr val="tx1"/>
                </a:solidFill>
                <a:effectLst/>
                <a:latin typeface="+mn-lt"/>
                <a:ea typeface="ＭＳ Ｐゴシック" charset="0"/>
                <a:cs typeface="ＭＳ Ｐゴシック" charset="0"/>
              </a:rPr>
              <a:t>Coalition for Community Schools </a:t>
            </a:r>
            <a:r>
              <a:rPr lang="en-US" sz="1200" i="1" kern="1200" dirty="0" smtClean="0">
                <a:solidFill>
                  <a:schemeClr val="tx1"/>
                </a:solidFill>
                <a:effectLst/>
                <a:latin typeface="+mn-lt"/>
                <a:ea typeface="ＭＳ Ｐゴシック" charset="0"/>
                <a:cs typeface="ＭＳ Ｐゴシック" charset="0"/>
              </a:rPr>
              <a:t>Models of Community Schools</a:t>
            </a:r>
            <a:r>
              <a:rPr lang="en-US" sz="1200" kern="1200" dirty="0" smtClean="0">
                <a:solidFill>
                  <a:schemeClr val="tx1"/>
                </a:solidFill>
                <a:effectLst/>
                <a:latin typeface="+mn-lt"/>
                <a:ea typeface="ＭＳ Ｐゴシック" charset="0"/>
                <a:cs typeface="ＭＳ Ｐゴシック" charset="0"/>
              </a:rPr>
              <a:t>;</a:t>
            </a:r>
          </a:p>
          <a:p>
            <a:pPr lvl="0"/>
            <a:r>
              <a:rPr lang="en-US" sz="1200" kern="1200" dirty="0" smtClean="0">
                <a:solidFill>
                  <a:schemeClr val="tx1"/>
                </a:solidFill>
                <a:effectLst/>
                <a:latin typeface="+mn-lt"/>
                <a:ea typeface="ＭＳ Ｐゴシック" charset="0"/>
                <a:cs typeface="ＭＳ Ｐゴシック" charset="0"/>
              </a:rPr>
              <a:t>The Federally funded Center for Mental Health in Schools three-component policy framework, and</a:t>
            </a:r>
          </a:p>
          <a:p>
            <a:pPr lvl="0"/>
            <a:r>
              <a:rPr lang="en-US" sz="1200" kern="1200" dirty="0" smtClean="0">
                <a:solidFill>
                  <a:schemeClr val="tx1"/>
                </a:solidFill>
                <a:effectLst/>
                <a:latin typeface="+mn-lt"/>
                <a:ea typeface="ＭＳ Ｐゴシック" charset="0"/>
                <a:cs typeface="ＭＳ Ｐゴシック" charset="0"/>
              </a:rPr>
              <a:t>The USDOE-funded Equity Assistance Center Network’s </a:t>
            </a:r>
            <a:r>
              <a:rPr lang="en-US" sz="1200" i="1" kern="1200" dirty="0" smtClean="0">
                <a:solidFill>
                  <a:schemeClr val="tx1"/>
                </a:solidFill>
                <a:effectLst/>
                <a:latin typeface="+mn-lt"/>
                <a:ea typeface="ＭＳ Ｐゴシック" charset="0"/>
                <a:cs typeface="ＭＳ Ｐゴシック" charset="0"/>
              </a:rPr>
              <a:t>Six Goals of Educational Equity and School Reform. </a:t>
            </a:r>
          </a:p>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effectLst/>
                <a:latin typeface="+mn-lt"/>
                <a:ea typeface="ＭＳ Ｐゴシック" charset="0"/>
                <a:cs typeface="ＭＳ Ｐゴシック" charset="0"/>
              </a:rPr>
              <a:t>Citation</a:t>
            </a:r>
            <a:r>
              <a:rPr lang="en-US" sz="1200" kern="1200" dirty="0" smtClean="0">
                <a:solidFill>
                  <a:schemeClr val="tx1"/>
                </a:solidFill>
                <a:effectLst/>
                <a:latin typeface="+mn-lt"/>
                <a:ea typeface="ＭＳ Ｐゴシック" charset="0"/>
                <a:cs typeface="ＭＳ Ｐゴシック" charset="0"/>
              </a:rPr>
              <a:t>: National School Climate Council (2015). School Climate and Prosocial Educational Improvement: Essential Goals and Processes that Support Student Success for All, </a:t>
            </a:r>
            <a:r>
              <a:rPr lang="en-US" sz="1200" i="1" kern="1200" dirty="0" smtClean="0">
                <a:solidFill>
                  <a:schemeClr val="tx1"/>
                </a:solidFill>
                <a:effectLst/>
                <a:latin typeface="+mn-lt"/>
                <a:ea typeface="ＭＳ Ｐゴシック" charset="0"/>
                <a:cs typeface="ＭＳ Ｐゴシック" charset="0"/>
              </a:rPr>
              <a:t>Teachers College Record</a:t>
            </a:r>
            <a:r>
              <a:rPr lang="en-US" sz="1200" kern="1200" dirty="0" smtClean="0">
                <a:solidFill>
                  <a:schemeClr val="tx1"/>
                </a:solidFill>
                <a:effectLst/>
                <a:latin typeface="+mn-lt"/>
                <a:ea typeface="ＭＳ Ｐゴシック" charset="0"/>
                <a:cs typeface="ＭＳ Ｐゴシック" charset="0"/>
              </a:rPr>
              <a:t>, May 2015</a:t>
            </a:r>
          </a:p>
          <a:p>
            <a:pPr lvl="0"/>
            <a:endParaRPr lang="en-US" sz="1200" kern="1200" dirty="0" smtClean="0">
              <a:solidFill>
                <a:schemeClr val="tx1"/>
              </a:solidFill>
              <a:effectLst/>
              <a:latin typeface="+mn-lt"/>
              <a:ea typeface="ＭＳ Ｐゴシック" charset="0"/>
              <a:cs typeface="ＭＳ Ｐゴシック" charset="0"/>
            </a:endParaRPr>
          </a:p>
          <a:p>
            <a:pPr marL="0" marR="0" indent="0" algn="l" defTabSz="457200" rtl="0" eaLnBrk="1" fontAlgn="base" latinLnBrk="0" hangingPunct="1">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8B5BBB08-B3BF-8849-A988-13AF407CE5B5}" type="slidenum">
              <a:rPr lang="en-US" smtClean="0"/>
              <a:pPr>
                <a:defRPr/>
              </a:pPr>
              <a:t>7</a:t>
            </a:fld>
            <a:endParaRPr lang="en-US" dirty="0"/>
          </a:p>
        </p:txBody>
      </p:sp>
    </p:spTree>
    <p:extLst>
      <p:ext uri="{BB962C8B-B14F-4D97-AF65-F5344CB8AC3E}">
        <p14:creationId xmlns:p14="http://schemas.microsoft.com/office/powerpoint/2010/main" val="1044468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r>
              <a:rPr lang="en-US" dirty="0" smtClean="0">
                <a:latin typeface="Calibri" charset="0"/>
              </a:rPr>
              <a:t>Maybe this slide could be a handout instead of a slide? It can’t be edited to fit the requirements.</a:t>
            </a:r>
            <a:endParaRPr lang="en-US" dirty="0">
              <a:latin typeface="Calibri" charset="0"/>
            </a:endParaRPr>
          </a:p>
        </p:txBody>
      </p:sp>
      <p:sp>
        <p:nvSpPr>
          <p:cNvPr id="337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B89022E-D290-F249-B5BC-E0A1783339FC}" type="slidenum">
              <a:rPr lang="en-US" sz="1200"/>
              <a:pPr eaLnBrk="1" hangingPunct="1"/>
              <a:t>9</a:t>
            </a:fld>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Shape 480"/>
          <p:cNvSpPr txBox="1">
            <a:spLocks noGrp="1"/>
          </p:cNvSpPr>
          <p:nvPr>
            <p:ph type="body" idx="1"/>
          </p:nvPr>
        </p:nvSpPr>
        <p:spPr>
          <a:xfrm>
            <a:off x="686421" y="4344025"/>
            <a:ext cx="5485109" cy="4114623"/>
          </a:xfrm>
          <a:prstGeom prst="rect">
            <a:avLst/>
          </a:prstGeom>
        </p:spPr>
        <p:txBody>
          <a:bodyPr lIns="89715" tIns="89715" rIns="89715" bIns="89715" anchor="t" anchorCtr="0">
            <a:noAutofit/>
          </a:bodyPr>
          <a:lstStyle/>
          <a:p>
            <a:pPr>
              <a:spcBef>
                <a:spcPts val="0"/>
              </a:spcBef>
            </a:pPr>
            <a:endParaRPr/>
          </a:p>
        </p:txBody>
      </p:sp>
      <p:sp>
        <p:nvSpPr>
          <p:cNvPr id="481" name="Shape 481"/>
          <p:cNvSpPr>
            <a:spLocks noGrp="1" noRot="1" noChangeAspect="1"/>
          </p:cNvSpPr>
          <p:nvPr>
            <p:ph type="sldImg" idx="2"/>
          </p:nvPr>
        </p:nvSpPr>
        <p:spPr>
          <a:xfrm>
            <a:off x="1155424" y="685488"/>
            <a:ext cx="4547152"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r>
              <a:rPr lang="en-US" b="1" dirty="0" smtClean="0"/>
              <a:t>1. Aligned with</a:t>
            </a:r>
            <a:r>
              <a:rPr lang="en-US" dirty="0" smtClean="0"/>
              <a:t>:</a:t>
            </a:r>
          </a:p>
          <a:p>
            <a:pPr lvl="0"/>
            <a:r>
              <a:rPr lang="en-US" sz="1200" kern="1200" dirty="0" smtClean="0">
                <a:solidFill>
                  <a:schemeClr val="tx1"/>
                </a:solidFill>
                <a:effectLst/>
                <a:latin typeface="+mn-lt"/>
                <a:ea typeface="ＭＳ Ｐゴシック" charset="0"/>
                <a:cs typeface="ＭＳ Ｐゴシック" charset="0"/>
              </a:rPr>
              <a:t>The Association for Supervision and Curriculum Development’s (ASCD) </a:t>
            </a:r>
            <a:r>
              <a:rPr lang="en-US" sz="1200" i="1" kern="1200" dirty="0" smtClean="0">
                <a:solidFill>
                  <a:schemeClr val="tx1"/>
                </a:solidFill>
                <a:effectLst/>
                <a:latin typeface="+mn-lt"/>
                <a:ea typeface="ＭＳ Ｐゴシック" charset="0"/>
                <a:cs typeface="ＭＳ Ｐゴシック" charset="0"/>
              </a:rPr>
              <a:t>Whole Child Initiative</a:t>
            </a:r>
            <a:r>
              <a:rPr lang="en-US" sz="1200" kern="1200" dirty="0" smtClean="0">
                <a:solidFill>
                  <a:schemeClr val="tx1"/>
                </a:solidFill>
                <a:effectLst/>
                <a:latin typeface="+mn-lt"/>
                <a:ea typeface="ＭＳ Ｐゴシック" charset="0"/>
                <a:cs typeface="ＭＳ Ｐゴシック" charset="0"/>
              </a:rPr>
              <a:t>;</a:t>
            </a:r>
          </a:p>
          <a:p>
            <a:pPr lvl="0"/>
            <a:r>
              <a:rPr lang="en-US" sz="1200" kern="1200" dirty="0" smtClean="0">
                <a:solidFill>
                  <a:schemeClr val="tx1"/>
                </a:solidFill>
                <a:effectLst/>
                <a:latin typeface="+mn-lt"/>
                <a:ea typeface="ＭＳ Ｐゴシック" charset="0"/>
                <a:cs typeface="ＭＳ Ｐゴシック" charset="0"/>
              </a:rPr>
              <a:t>Character Education Partnerships </a:t>
            </a:r>
            <a:r>
              <a:rPr lang="en-US" sz="1200" i="1" kern="1200" dirty="0" smtClean="0">
                <a:solidFill>
                  <a:schemeClr val="tx1"/>
                </a:solidFill>
                <a:effectLst/>
                <a:latin typeface="+mn-lt"/>
                <a:ea typeface="ＭＳ Ｐゴシック" charset="0"/>
                <a:cs typeface="ＭＳ Ｐゴシック" charset="0"/>
              </a:rPr>
              <a:t>11 Principles of Effective Character Education</a:t>
            </a:r>
            <a:r>
              <a:rPr lang="en-US" sz="1200" kern="1200" dirty="0" smtClean="0">
                <a:solidFill>
                  <a:schemeClr val="tx1"/>
                </a:solidFill>
                <a:effectLst/>
                <a:latin typeface="+mn-lt"/>
                <a:ea typeface="ＭＳ Ｐゴシック" charset="0"/>
                <a:cs typeface="ＭＳ Ｐゴシック" charset="0"/>
              </a:rPr>
              <a:t>;</a:t>
            </a:r>
          </a:p>
          <a:p>
            <a:pPr lvl="0"/>
            <a:r>
              <a:rPr lang="en-US" sz="1200" kern="1200" dirty="0" smtClean="0">
                <a:solidFill>
                  <a:schemeClr val="tx1"/>
                </a:solidFill>
                <a:effectLst/>
                <a:latin typeface="+mn-lt"/>
                <a:ea typeface="ＭＳ Ｐゴシック" charset="0"/>
                <a:cs typeface="ＭＳ Ｐゴシック" charset="0"/>
              </a:rPr>
              <a:t>CASEL’s theory of change;</a:t>
            </a:r>
          </a:p>
          <a:p>
            <a:pPr lvl="0"/>
            <a:r>
              <a:rPr lang="en-US" sz="1200" kern="1200" dirty="0" smtClean="0">
                <a:solidFill>
                  <a:schemeClr val="tx1"/>
                </a:solidFill>
                <a:effectLst/>
                <a:latin typeface="+mn-lt"/>
                <a:ea typeface="ＭＳ Ｐゴシック" charset="0"/>
                <a:cs typeface="ＭＳ Ｐゴシック" charset="0"/>
              </a:rPr>
              <a:t>National School Climate Council’s </a:t>
            </a:r>
            <a:r>
              <a:rPr lang="en-US" sz="1200" i="1" kern="1200" dirty="0" smtClean="0">
                <a:solidFill>
                  <a:schemeClr val="tx1"/>
                </a:solidFill>
                <a:effectLst/>
                <a:latin typeface="+mn-lt"/>
                <a:ea typeface="ＭＳ Ｐゴシック" charset="0"/>
                <a:cs typeface="ＭＳ Ｐゴシック" charset="0"/>
              </a:rPr>
              <a:t>National School Climate Standards</a:t>
            </a:r>
            <a:r>
              <a:rPr lang="en-US" sz="1200" kern="1200" dirty="0" smtClean="0">
                <a:solidFill>
                  <a:schemeClr val="tx1"/>
                </a:solidFill>
                <a:effectLst/>
                <a:latin typeface="+mn-lt"/>
                <a:ea typeface="ＭＳ Ｐゴシック" charset="0"/>
                <a:cs typeface="ＭＳ Ｐゴシック" charset="0"/>
              </a:rPr>
              <a:t>;</a:t>
            </a:r>
          </a:p>
          <a:p>
            <a:pPr lvl="0"/>
            <a:r>
              <a:rPr lang="en-US" sz="1200" kern="1200" dirty="0" smtClean="0">
                <a:solidFill>
                  <a:schemeClr val="tx1"/>
                </a:solidFill>
                <a:effectLst/>
                <a:latin typeface="+mn-lt"/>
                <a:ea typeface="ＭＳ Ｐゴシック" charset="0"/>
                <a:cs typeface="ＭＳ Ｐゴシック" charset="0"/>
              </a:rPr>
              <a:t>Coalition for Community Schools </a:t>
            </a:r>
            <a:r>
              <a:rPr lang="en-US" sz="1200" i="1" kern="1200" dirty="0" smtClean="0">
                <a:solidFill>
                  <a:schemeClr val="tx1"/>
                </a:solidFill>
                <a:effectLst/>
                <a:latin typeface="+mn-lt"/>
                <a:ea typeface="ＭＳ Ｐゴシック" charset="0"/>
                <a:cs typeface="ＭＳ Ｐゴシック" charset="0"/>
              </a:rPr>
              <a:t>Models of Community Schools</a:t>
            </a:r>
            <a:r>
              <a:rPr lang="en-US" sz="1200" kern="1200" dirty="0" smtClean="0">
                <a:solidFill>
                  <a:schemeClr val="tx1"/>
                </a:solidFill>
                <a:effectLst/>
                <a:latin typeface="+mn-lt"/>
                <a:ea typeface="ＭＳ Ｐゴシック" charset="0"/>
                <a:cs typeface="ＭＳ Ｐゴシック" charset="0"/>
              </a:rPr>
              <a:t>;</a:t>
            </a:r>
          </a:p>
          <a:p>
            <a:pPr lvl="0"/>
            <a:r>
              <a:rPr lang="en-US" sz="1200" kern="1200" dirty="0" smtClean="0">
                <a:solidFill>
                  <a:schemeClr val="tx1"/>
                </a:solidFill>
                <a:effectLst/>
                <a:latin typeface="+mn-lt"/>
                <a:ea typeface="ＭＳ Ｐゴシック" charset="0"/>
                <a:cs typeface="ＭＳ Ｐゴシック" charset="0"/>
              </a:rPr>
              <a:t>The Federally funded Center for Mental Health in Schools three-component policy framework, and</a:t>
            </a:r>
          </a:p>
          <a:p>
            <a:pPr lvl="0"/>
            <a:r>
              <a:rPr lang="en-US" sz="1200" kern="1200" dirty="0" smtClean="0">
                <a:solidFill>
                  <a:schemeClr val="tx1"/>
                </a:solidFill>
                <a:effectLst/>
                <a:latin typeface="+mn-lt"/>
                <a:ea typeface="ＭＳ Ｐゴシック" charset="0"/>
                <a:cs typeface="ＭＳ Ｐゴシック" charset="0"/>
              </a:rPr>
              <a:t>The USDOE-funded Equity Assistance Center Network’s </a:t>
            </a:r>
            <a:r>
              <a:rPr lang="en-US" sz="1200" i="1" kern="1200" dirty="0" smtClean="0">
                <a:solidFill>
                  <a:schemeClr val="tx1"/>
                </a:solidFill>
                <a:effectLst/>
                <a:latin typeface="+mn-lt"/>
                <a:ea typeface="ＭＳ Ｐゴシック" charset="0"/>
                <a:cs typeface="ＭＳ Ｐゴシック" charset="0"/>
              </a:rPr>
              <a:t>Six Goals of Educational Equity and School Reform. </a:t>
            </a:r>
          </a:p>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effectLst/>
                <a:latin typeface="+mn-lt"/>
                <a:ea typeface="ＭＳ Ｐゴシック" charset="0"/>
                <a:cs typeface="ＭＳ Ｐゴシック" charset="0"/>
              </a:rPr>
              <a:t>Citation</a:t>
            </a:r>
            <a:r>
              <a:rPr lang="en-US" sz="1200" kern="1200" dirty="0" smtClean="0">
                <a:solidFill>
                  <a:schemeClr val="tx1"/>
                </a:solidFill>
                <a:effectLst/>
                <a:latin typeface="+mn-lt"/>
                <a:ea typeface="ＭＳ Ｐゴシック" charset="0"/>
                <a:cs typeface="ＭＳ Ｐゴシック" charset="0"/>
              </a:rPr>
              <a:t>: National School Climate Council (2015). School Climate and Prosocial Educational Improvement: Essential Goals and Processes that Support Student Success for All, </a:t>
            </a:r>
            <a:r>
              <a:rPr lang="en-US" sz="1200" i="1" kern="1200" dirty="0" smtClean="0">
                <a:solidFill>
                  <a:schemeClr val="tx1"/>
                </a:solidFill>
                <a:effectLst/>
                <a:latin typeface="+mn-lt"/>
                <a:ea typeface="ＭＳ Ｐゴシック" charset="0"/>
                <a:cs typeface="ＭＳ Ｐゴシック" charset="0"/>
              </a:rPr>
              <a:t>Teachers College Record</a:t>
            </a:r>
            <a:r>
              <a:rPr lang="en-US" sz="1200" kern="1200" dirty="0" smtClean="0">
                <a:solidFill>
                  <a:schemeClr val="tx1"/>
                </a:solidFill>
                <a:effectLst/>
                <a:latin typeface="+mn-lt"/>
                <a:ea typeface="ＭＳ Ｐゴシック" charset="0"/>
                <a:cs typeface="ＭＳ Ｐゴシック" charset="0"/>
              </a:rPr>
              <a:t>, May 2015</a:t>
            </a:r>
          </a:p>
          <a:p>
            <a:pPr lvl="0"/>
            <a:endParaRPr lang="en-US" sz="1200" kern="1200" dirty="0" smtClean="0">
              <a:solidFill>
                <a:schemeClr val="tx1"/>
              </a:solidFill>
              <a:effectLst/>
              <a:latin typeface="+mn-lt"/>
              <a:ea typeface="ＭＳ Ｐゴシック" charset="0"/>
              <a:cs typeface="ＭＳ Ｐゴシック" charset="0"/>
            </a:endParaRPr>
          </a:p>
          <a:p>
            <a:pPr marL="0" marR="0" indent="0" algn="l" defTabSz="457200" rtl="0" eaLnBrk="1" fontAlgn="base" latinLnBrk="0" hangingPunct="1">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8B5BBB08-B3BF-8849-A988-13AF407CE5B5}" type="slidenum">
              <a:rPr lang="en-US" smtClean="0"/>
              <a:pPr>
                <a:defRPr/>
              </a:pPr>
              <a:t>11</a:t>
            </a:fld>
            <a:endParaRPr lang="en-US" dirty="0"/>
          </a:p>
        </p:txBody>
      </p:sp>
    </p:spTree>
    <p:extLst>
      <p:ext uri="{BB962C8B-B14F-4D97-AF65-F5344CB8AC3E}">
        <p14:creationId xmlns:p14="http://schemas.microsoft.com/office/powerpoint/2010/main" val="1044468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base" latinLnBrk="0" hangingPunct="1">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8B5BBB08-B3BF-8849-A988-13AF407CE5B5}" type="slidenum">
              <a:rPr lang="en-US" smtClean="0"/>
              <a:pPr>
                <a:defRPr/>
              </a:pPr>
              <a:t>12</a:t>
            </a:fld>
            <a:endParaRPr lang="en-US" dirty="0"/>
          </a:p>
        </p:txBody>
      </p:sp>
    </p:spTree>
    <p:extLst>
      <p:ext uri="{BB962C8B-B14F-4D97-AF65-F5344CB8AC3E}">
        <p14:creationId xmlns:p14="http://schemas.microsoft.com/office/powerpoint/2010/main" val="1044468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6F848B"/>
        </a:solidFill>
        <a:effectLst/>
      </p:bgPr>
    </p:bg>
    <p:spTree>
      <p:nvGrpSpPr>
        <p:cNvPr id="1" name=""/>
        <p:cNvGrpSpPr/>
        <p:nvPr/>
      </p:nvGrpSpPr>
      <p:grpSpPr>
        <a:xfrm>
          <a:off x="0" y="0"/>
          <a:ext cx="0" cy="0"/>
          <a:chOff x="0" y="0"/>
          <a:chExt cx="0" cy="0"/>
        </a:xfrm>
      </p:grpSpPr>
      <p:sp>
        <p:nvSpPr>
          <p:cNvPr id="4" name="Rectangle 3"/>
          <p:cNvSpPr/>
          <p:nvPr/>
        </p:nvSpPr>
        <p:spPr bwMode="white">
          <a:xfrm>
            <a:off x="3175" y="4640263"/>
            <a:ext cx="9144000" cy="2217737"/>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6350" y="4752975"/>
            <a:ext cx="2249488" cy="839788"/>
          </a:xfrm>
          <a:prstGeom prst="rect">
            <a:avLst/>
          </a:prstGeom>
          <a:solidFill>
            <a:srgbClr val="27459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2362200" y="4752975"/>
            <a:ext cx="6784975" cy="830263"/>
          </a:xfrm>
          <a:prstGeom prst="rect">
            <a:avLst/>
          </a:prstGeom>
          <a:solidFill>
            <a:srgbClr val="27459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7" name="Picture 15" descr="NSCC tagline 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 y="5583238"/>
            <a:ext cx="914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2362200" y="2549457"/>
            <a:ext cx="6477000" cy="1828800"/>
          </a:xfrm>
        </p:spPr>
        <p:txBody>
          <a:bodyPr anchor="b"/>
          <a:lstStyle>
            <a:lvl1pPr>
              <a:defRPr b="1" cap="all" baseline="0">
                <a:solidFill>
                  <a:srgbClr val="FFFFFF"/>
                </a:solidFill>
                <a:latin typeface="Garamond"/>
                <a:cs typeface="Garamond"/>
              </a:defRPr>
            </a:lvl1pPr>
          </a:lstStyle>
          <a:p>
            <a:r>
              <a:rPr lang="en-US" smtClean="0"/>
              <a:t>Click to edit Master title style</a:t>
            </a:r>
            <a:endParaRPr lang="en-US" dirty="0"/>
          </a:p>
        </p:txBody>
      </p:sp>
      <p:sp>
        <p:nvSpPr>
          <p:cNvPr id="9" name="Subtitle 8"/>
          <p:cNvSpPr>
            <a:spLocks noGrp="1"/>
          </p:cNvSpPr>
          <p:nvPr>
            <p:ph type="subTitle" idx="1"/>
          </p:nvPr>
        </p:nvSpPr>
        <p:spPr>
          <a:xfrm>
            <a:off x="2362200" y="4808594"/>
            <a:ext cx="6705600" cy="685800"/>
          </a:xfrm>
        </p:spPr>
        <p:txBody>
          <a:bodyPr anchor="ctr">
            <a:normAutofit/>
          </a:bodyPr>
          <a:lstStyle>
            <a:lvl1pPr marL="0" indent="0" algn="l">
              <a:buNone/>
              <a:defRPr sz="2600">
                <a:solidFill>
                  <a:srgbClr val="FFFFFF"/>
                </a:solidFill>
                <a:latin typeface="Garamond"/>
                <a:cs typeface="Garamond"/>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10" name="Date Placeholder 27"/>
          <p:cNvSpPr>
            <a:spLocks noGrp="1"/>
          </p:cNvSpPr>
          <p:nvPr>
            <p:ph type="dt" sz="half" idx="10"/>
          </p:nvPr>
        </p:nvSpPr>
        <p:spPr>
          <a:xfrm>
            <a:off x="79375" y="4808538"/>
            <a:ext cx="2057400" cy="685800"/>
          </a:xfrm>
        </p:spPr>
        <p:txBody>
          <a:bodyPr>
            <a:noAutofit/>
          </a:bodyPr>
          <a:lstStyle>
            <a:lvl1pPr algn="ctr">
              <a:defRPr sz="2000">
                <a:solidFill>
                  <a:srgbClr val="FFFFFF"/>
                </a:solidFill>
                <a:latin typeface="Garamond"/>
                <a:cs typeface="Garamond"/>
              </a:defRPr>
            </a:lvl1pPr>
          </a:lstStyle>
          <a:p>
            <a:pPr>
              <a:defRPr/>
            </a:pPr>
            <a:fld id="{D8FB49CB-5440-024B-AF06-9DE54804DB75}" type="datetimeFigureOut">
              <a:rPr lang="en-US"/>
              <a:pPr>
                <a:defRPr/>
              </a:pPr>
              <a:t>7/15/17</a:t>
            </a:fld>
            <a:endParaRPr lang="en-US" dirty="0"/>
          </a:p>
        </p:txBody>
      </p:sp>
      <p:sp>
        <p:nvSpPr>
          <p:cNvPr id="11" name="Footer Placeholder 16"/>
          <p:cNvSpPr>
            <a:spLocks noGrp="1"/>
          </p:cNvSpPr>
          <p:nvPr>
            <p:ph type="ftr" sz="quarter" idx="11"/>
          </p:nvPr>
        </p:nvSpPr>
        <p:spPr>
          <a:xfrm>
            <a:off x="2085975" y="236538"/>
            <a:ext cx="5867400" cy="365125"/>
          </a:xfrm>
        </p:spPr>
        <p:txBody>
          <a:bodyPr/>
          <a:lstStyle>
            <a:lvl1pPr algn="r">
              <a:defRPr>
                <a:solidFill>
                  <a:schemeClr val="tx1"/>
                </a:solidFill>
                <a:latin typeface="Garamond"/>
                <a:cs typeface="Garamond"/>
              </a:defRPr>
            </a:lvl1pPr>
          </a:lstStyle>
          <a:p>
            <a:pPr>
              <a:defRPr/>
            </a:pPr>
            <a:endParaRPr lang="en-US" dirty="0"/>
          </a:p>
        </p:txBody>
      </p:sp>
      <p:sp>
        <p:nvSpPr>
          <p:cNvPr id="12" name="Slide Number Placeholder 28"/>
          <p:cNvSpPr>
            <a:spLocks noGrp="1"/>
          </p:cNvSpPr>
          <p:nvPr>
            <p:ph type="sldNum" sz="quarter" idx="12"/>
          </p:nvPr>
        </p:nvSpPr>
        <p:spPr>
          <a:xfrm>
            <a:off x="8001000" y="228600"/>
            <a:ext cx="838200" cy="381000"/>
          </a:xfrm>
        </p:spPr>
        <p:txBody>
          <a:bodyPr/>
          <a:lstStyle>
            <a:lvl1pPr>
              <a:defRPr>
                <a:solidFill>
                  <a:srgbClr val="FFFFFF"/>
                </a:solidFill>
              </a:defRPr>
            </a:lvl1pPr>
          </a:lstStyle>
          <a:p>
            <a:pPr>
              <a:defRPr/>
            </a:pPr>
            <a:fld id="{D72C7DAE-1263-5142-ABF3-3407CC0AD0BE}" type="slidenum">
              <a:rPr lang="en-US"/>
              <a:pPr>
                <a:defRPr/>
              </a:pPr>
              <a:t>‹#›</a:t>
            </a:fld>
            <a:endParaRPr lang="en-US" dirty="0"/>
          </a:p>
        </p:txBody>
      </p:sp>
    </p:spTree>
    <p:extLst>
      <p:ext uri="{BB962C8B-B14F-4D97-AF65-F5344CB8AC3E}">
        <p14:creationId xmlns:p14="http://schemas.microsoft.com/office/powerpoint/2010/main" val="295638605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3B6A51C-4338-6547-9AB9-E50C42A3F198}" type="datetimeFigureOut">
              <a:rPr lang="en-US"/>
              <a:pPr>
                <a:defRPr/>
              </a:pPr>
              <a:t>7/15/17</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E0C2BDDC-AF1F-EB42-8531-BF709E3593C9}" type="slidenum">
              <a:rPr lang="en-US"/>
              <a:pPr>
                <a:defRPr/>
              </a:pPr>
              <a:t>‹#›</a:t>
            </a:fld>
            <a:endParaRPr lang="en-US" dirty="0"/>
          </a:p>
        </p:txBody>
      </p:sp>
    </p:spTree>
    <p:extLst>
      <p:ext uri="{BB962C8B-B14F-4D97-AF65-F5344CB8AC3E}">
        <p14:creationId xmlns:p14="http://schemas.microsoft.com/office/powerpoint/2010/main" val="3671480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6142038" y="609600"/>
            <a:ext cx="228600" cy="6248400"/>
          </a:xfrm>
          <a:prstGeom prst="rect">
            <a:avLst/>
          </a:prstGeom>
          <a:solidFill>
            <a:srgbClr val="274598"/>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6142038" y="0"/>
            <a:ext cx="228600" cy="533400"/>
          </a:xfrm>
          <a:prstGeom prst="rect">
            <a:avLst/>
          </a:prstGeom>
          <a:solidFill>
            <a:srgbClr val="274598"/>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B17759EC-3D64-AB45-90A8-CC8C3452955F}" type="datetimeFigureOut">
              <a:rPr lang="en-US"/>
              <a:pPr>
                <a:defRPr/>
              </a:pPr>
              <a:t>7/15/17</a:t>
            </a:fld>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dirty="0"/>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7DE28C43-FB1F-8A4A-B3D9-CFDC651F295D}" type="slidenum">
              <a:rPr lang="en-US"/>
              <a:pPr>
                <a:defRPr/>
              </a:pPr>
              <a:t>‹#›</a:t>
            </a:fld>
            <a:endParaRPr lang="en-US" dirty="0"/>
          </a:p>
        </p:txBody>
      </p:sp>
    </p:spTree>
    <p:extLst>
      <p:ext uri="{BB962C8B-B14F-4D97-AF65-F5344CB8AC3E}">
        <p14:creationId xmlns:p14="http://schemas.microsoft.com/office/powerpoint/2010/main" val="410928792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2278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546395A-7A51-0A41-AC8F-672F9EB1264D}" type="datetimeFigureOut">
              <a:rPr lang="en-US"/>
              <a:pPr>
                <a:defRPr/>
              </a:pPr>
              <a:t>7/15/17</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BF376E69-CF00-B248-B4D4-122D40546FC1}" type="slidenum">
              <a:rPr lang="en-US"/>
              <a:pPr>
                <a:defRPr/>
              </a:pPr>
              <a:t>‹#›</a:t>
            </a:fld>
            <a:endParaRPr lang="en-US" dirty="0"/>
          </a:p>
        </p:txBody>
      </p:sp>
    </p:spTree>
    <p:extLst>
      <p:ext uri="{BB962C8B-B14F-4D97-AF65-F5344CB8AC3E}">
        <p14:creationId xmlns:p14="http://schemas.microsoft.com/office/powerpoint/2010/main" val="3779801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0" y="1600200"/>
            <a:ext cx="1295400" cy="990600"/>
          </a:xfrm>
          <a:prstGeom prst="rect">
            <a:avLst/>
          </a:prstGeom>
          <a:solidFill>
            <a:srgbClr val="27459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1371600" y="1600200"/>
            <a:ext cx="7772400" cy="990600"/>
          </a:xfrm>
          <a:prstGeom prst="rect">
            <a:avLst/>
          </a:prstGeom>
          <a:solidFill>
            <a:srgbClr val="27459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rgbClr val="000000"/>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dirty="0"/>
          </a:p>
        </p:txBody>
      </p:sp>
      <p:sp>
        <p:nvSpPr>
          <p:cNvPr id="7" name="Date Placeholder 11"/>
          <p:cNvSpPr>
            <a:spLocks noGrp="1"/>
          </p:cNvSpPr>
          <p:nvPr>
            <p:ph type="dt" sz="half" idx="10"/>
          </p:nvPr>
        </p:nvSpPr>
        <p:spPr/>
        <p:txBody>
          <a:bodyPr/>
          <a:lstStyle>
            <a:lvl1pPr>
              <a:defRPr/>
            </a:lvl1pPr>
          </a:lstStyle>
          <a:p>
            <a:pPr>
              <a:defRPr/>
            </a:pPr>
            <a:fld id="{5BA1E54D-A824-714A-AB29-DC45F13E18A5}" type="datetimeFigureOut">
              <a:rPr lang="en-US"/>
              <a:pPr>
                <a:defRPr/>
              </a:pPr>
              <a:t>7/15/17</a:t>
            </a:fld>
            <a:endParaRPr lang="en-US" dirty="0"/>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83ED8DD1-0B71-294A-8712-FB09199CD8E1}" type="slidenum">
              <a:rPr lang="en-US"/>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endParaRPr lang="en-US" dirty="0"/>
          </a:p>
        </p:txBody>
      </p:sp>
    </p:spTree>
    <p:extLst>
      <p:ext uri="{BB962C8B-B14F-4D97-AF65-F5344CB8AC3E}">
        <p14:creationId xmlns:p14="http://schemas.microsoft.com/office/powerpoint/2010/main" val="272478266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648797A4-3860-2449-8F6E-C15261236DFD}" type="datetimeFigureOut">
              <a:rPr lang="en-US"/>
              <a:pPr>
                <a:defRPr/>
              </a:pPr>
              <a:t>7/15/17</a:t>
            </a:fld>
            <a:endParaRPr lang="en-US" dirty="0"/>
          </a:p>
        </p:txBody>
      </p:sp>
      <p:sp>
        <p:nvSpPr>
          <p:cNvPr id="6" name="Slide Number Placeholder 9"/>
          <p:cNvSpPr>
            <a:spLocks noGrp="1"/>
          </p:cNvSpPr>
          <p:nvPr>
            <p:ph type="sldNum" sz="quarter" idx="11"/>
          </p:nvPr>
        </p:nvSpPr>
        <p:spPr/>
        <p:txBody>
          <a:bodyPr rtlCol="0"/>
          <a:lstStyle>
            <a:lvl1pPr>
              <a:defRPr/>
            </a:lvl1pPr>
          </a:lstStyle>
          <a:p>
            <a:pPr>
              <a:defRPr/>
            </a:pPr>
            <a:fld id="{0F63DB9E-EBF5-7441-BF0C-CA692035AF6C}" type="slidenum">
              <a:rPr lang="en-US"/>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endParaRPr lang="en-US" dirty="0"/>
          </a:p>
        </p:txBody>
      </p:sp>
    </p:spTree>
    <p:extLst>
      <p:ext uri="{BB962C8B-B14F-4D97-AF65-F5344CB8AC3E}">
        <p14:creationId xmlns:p14="http://schemas.microsoft.com/office/powerpoint/2010/main" val="2921825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rgbClr val="274598"/>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rgbClr val="274598"/>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B9F5610E-62D7-A34B-A857-67B46373ABCA}" type="datetimeFigureOut">
              <a:rPr lang="en-US"/>
              <a:pPr>
                <a:defRPr/>
              </a:pPr>
              <a:t>7/15/17</a:t>
            </a:fld>
            <a:endParaRPr lang="en-US" dirty="0"/>
          </a:p>
        </p:txBody>
      </p:sp>
      <p:sp>
        <p:nvSpPr>
          <p:cNvPr id="8" name="Slide Number Placeholder 11"/>
          <p:cNvSpPr>
            <a:spLocks noGrp="1"/>
          </p:cNvSpPr>
          <p:nvPr>
            <p:ph type="sldNum" sz="quarter" idx="11"/>
          </p:nvPr>
        </p:nvSpPr>
        <p:spPr/>
        <p:txBody>
          <a:bodyPr rtlCol="0"/>
          <a:lstStyle>
            <a:lvl1pPr>
              <a:defRPr/>
            </a:lvl1pPr>
          </a:lstStyle>
          <a:p>
            <a:pPr>
              <a:defRPr/>
            </a:pPr>
            <a:fld id="{EA30902C-E88B-5F4F-820C-2B4D644DF118}" type="slidenum">
              <a:rPr lang="en-US"/>
              <a:pPr>
                <a:defRPr/>
              </a:pPr>
              <a:t>‹#›</a:t>
            </a:fld>
            <a:endParaRPr lang="en-US" dirty="0"/>
          </a:p>
        </p:txBody>
      </p:sp>
      <p:sp>
        <p:nvSpPr>
          <p:cNvPr id="9" name="Footer Placeholder 13"/>
          <p:cNvSpPr>
            <a:spLocks noGrp="1"/>
          </p:cNvSpPr>
          <p:nvPr>
            <p:ph type="ftr" sz="quarter" idx="12"/>
          </p:nvPr>
        </p:nvSpPr>
        <p:spPr/>
        <p:txBody>
          <a:bodyPr rtlCol="0"/>
          <a:lstStyle>
            <a:lvl1pPr>
              <a:defRPr/>
            </a:lvl1pPr>
          </a:lstStyle>
          <a:p>
            <a:pPr>
              <a:defRPr/>
            </a:pPr>
            <a:endParaRPr lang="en-US" dirty="0"/>
          </a:p>
        </p:txBody>
      </p:sp>
    </p:spTree>
    <p:extLst>
      <p:ext uri="{BB962C8B-B14F-4D97-AF65-F5344CB8AC3E}">
        <p14:creationId xmlns:p14="http://schemas.microsoft.com/office/powerpoint/2010/main" val="445826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C95F9C34-8607-5B4A-BAFE-9D2CB5481F47}" type="datetimeFigureOut">
              <a:rPr lang="en-US"/>
              <a:pPr>
                <a:defRPr/>
              </a:pPr>
              <a:t>7/15/17</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91C3C317-693E-6742-A772-6958444826F0}" type="slidenum">
              <a:rPr lang="en-US"/>
              <a:pPr>
                <a:defRPr/>
              </a:pPr>
              <a:t>‹#›</a:t>
            </a:fld>
            <a:endParaRPr lang="en-US" dirty="0"/>
          </a:p>
        </p:txBody>
      </p:sp>
    </p:spTree>
    <p:extLst>
      <p:ext uri="{BB962C8B-B14F-4D97-AF65-F5344CB8AC3E}">
        <p14:creationId xmlns:p14="http://schemas.microsoft.com/office/powerpoint/2010/main" val="3304135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92B2BD06-C191-6648-A21C-995FFBC5126C}" type="datetimeFigureOut">
              <a:rPr lang="en-US"/>
              <a:pPr>
                <a:defRPr/>
              </a:pPr>
              <a:t>7/15/17</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rgbClr val="000000"/>
                </a:solidFill>
              </a:defRPr>
            </a:lvl1pPr>
          </a:lstStyle>
          <a:p>
            <a:pPr>
              <a:defRPr/>
            </a:pPr>
            <a:fld id="{30075D80-907C-A949-B107-08BEFCFBBDCB}" type="slidenum">
              <a:rPr lang="en-US"/>
              <a:pPr>
                <a:defRPr/>
              </a:pPr>
              <a:t>‹#›</a:t>
            </a:fld>
            <a:endParaRPr lang="en-US" dirty="0"/>
          </a:p>
        </p:txBody>
      </p:sp>
    </p:spTree>
    <p:extLst>
      <p:ext uri="{BB962C8B-B14F-4D97-AF65-F5344CB8AC3E}">
        <p14:creationId xmlns:p14="http://schemas.microsoft.com/office/powerpoint/2010/main" val="1357281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solidFill>
            <a:srgbClr val="274598"/>
          </a:solidFill>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atin typeface="Garamond"/>
                <a:cs typeface="Garamond"/>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6AA2078-DD5B-7243-A365-262608E13648}" type="datetimeFigureOut">
              <a:rPr lang="en-US"/>
              <a:pPr>
                <a:defRPr/>
              </a:pPr>
              <a:t>7/15/17</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6FCE6098-EEED-154C-9BB3-BB69CD07364F}" type="slidenum">
              <a:rPr lang="en-US"/>
              <a:pPr>
                <a:defRPr/>
              </a:pPr>
              <a:t>‹#›</a:t>
            </a:fld>
            <a:endParaRPr lang="en-US" dirty="0"/>
          </a:p>
        </p:txBody>
      </p:sp>
    </p:spTree>
    <p:extLst>
      <p:ext uri="{BB962C8B-B14F-4D97-AF65-F5344CB8AC3E}">
        <p14:creationId xmlns:p14="http://schemas.microsoft.com/office/powerpoint/2010/main" val="162055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9525" y="4664075"/>
            <a:ext cx="1463675" cy="712788"/>
          </a:xfrm>
          <a:prstGeom prst="rect">
            <a:avLst/>
          </a:prstGeom>
          <a:solidFill>
            <a:srgbClr val="27459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1544638" y="4654550"/>
            <a:ext cx="7599362" cy="712788"/>
          </a:xfrm>
          <a:prstGeom prst="rect">
            <a:avLst/>
          </a:prstGeom>
          <a:solidFill>
            <a:srgbClr val="274598"/>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Text Placeholder 3"/>
          <p:cNvSpPr>
            <a:spLocks noGrp="1"/>
          </p:cNvSpPr>
          <p:nvPr>
            <p:ph type="body" sz="half" idx="2"/>
          </p:nvPr>
        </p:nvSpPr>
        <p:spPr>
          <a:xfrm>
            <a:off x="1600200" y="5486400"/>
            <a:ext cx="7315200" cy="35679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dirty="0" smtClean="0"/>
              <a:t>Drag picture to placeholder or click icon to add</a:t>
            </a:r>
            <a:endParaRPr lang="en-US" noProof="0" dirty="0"/>
          </a:p>
        </p:txBody>
      </p:sp>
      <p:sp>
        <p:nvSpPr>
          <p:cNvPr id="9" name="Date Placeholder 11"/>
          <p:cNvSpPr>
            <a:spLocks noGrp="1"/>
          </p:cNvSpPr>
          <p:nvPr>
            <p:ph type="dt" sz="half" idx="10"/>
          </p:nvPr>
        </p:nvSpPr>
        <p:spPr>
          <a:xfrm>
            <a:off x="1600200" y="5883275"/>
            <a:ext cx="2667000" cy="365125"/>
          </a:xfrm>
        </p:spPr>
        <p:txBody>
          <a:bodyPr rtlCol="0"/>
          <a:lstStyle>
            <a:lvl1pPr>
              <a:defRPr/>
            </a:lvl1pPr>
          </a:lstStyle>
          <a:p>
            <a:pPr>
              <a:defRPr/>
            </a:pPr>
            <a:fld id="{F605D5F8-1152-5A41-8E43-6AABB112363C}" type="datetimeFigureOut">
              <a:rPr lang="en-US"/>
              <a:pPr>
                <a:defRPr/>
              </a:pPr>
              <a:t>7/15/17</a:t>
            </a:fld>
            <a:endParaRPr lang="en-US" dirty="0"/>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7B17AC67-0894-7E49-A54F-DD6A54829762}" type="slidenum">
              <a:rPr lang="en-US"/>
              <a:pPr>
                <a:defRPr/>
              </a:pPr>
              <a:t>‹#›</a:t>
            </a:fld>
            <a:endParaRPr lang="en-US" dirty="0"/>
          </a:p>
        </p:txBody>
      </p:sp>
      <p:sp>
        <p:nvSpPr>
          <p:cNvPr id="11" name="Footer Placeholder 13"/>
          <p:cNvSpPr>
            <a:spLocks noGrp="1"/>
          </p:cNvSpPr>
          <p:nvPr>
            <p:ph type="ftr" sz="quarter" idx="12"/>
          </p:nvPr>
        </p:nvSpPr>
        <p:spPr>
          <a:xfrm>
            <a:off x="1600200" y="6248400"/>
            <a:ext cx="3849688" cy="365125"/>
          </a:xfrm>
        </p:spPr>
        <p:txBody>
          <a:bodyPr rtlCol="0"/>
          <a:lstStyle>
            <a:lvl1pPr algn="l">
              <a:defRPr/>
            </a:lvl1pPr>
          </a:lstStyle>
          <a:p>
            <a:pPr>
              <a:defRPr/>
            </a:pPr>
            <a:endParaRPr lang="en-US" dirty="0"/>
          </a:p>
        </p:txBody>
      </p:sp>
    </p:spTree>
    <p:extLst>
      <p:ext uri="{BB962C8B-B14F-4D97-AF65-F5344CB8AC3E}">
        <p14:creationId xmlns:p14="http://schemas.microsoft.com/office/powerpoint/2010/main" val="251168992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abbrev logo.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5484813" y="5788025"/>
            <a:ext cx="330835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8" name="Text Placeholder 12"/>
          <p:cNvSpPr>
            <a:spLocks noGrp="1"/>
          </p:cNvSpPr>
          <p:nvPr>
            <p:ph type="body" idx="1"/>
          </p:nvPr>
        </p:nvSpPr>
        <p:spPr bwMode="auto">
          <a:xfrm>
            <a:off x="612775" y="1600200"/>
            <a:ext cx="8153400" cy="425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Date Placeholder 13"/>
          <p:cNvSpPr>
            <a:spLocks noGrp="1"/>
          </p:cNvSpPr>
          <p:nvPr>
            <p:ph type="dt" sz="half" idx="2"/>
          </p:nvPr>
        </p:nvSpPr>
        <p:spPr>
          <a:xfrm>
            <a:off x="609600" y="6248400"/>
            <a:ext cx="1270000" cy="365125"/>
          </a:xfrm>
          <a:prstGeom prst="rect">
            <a:avLst/>
          </a:prstGeom>
        </p:spPr>
        <p:txBody>
          <a:bodyPr vert="horz" anchor="ctr" anchorCtr="0"/>
          <a:lstStyle>
            <a:lvl1pPr algn="l" eaLnBrk="1" fontAlgn="auto" latinLnBrk="0" hangingPunct="1">
              <a:spcBef>
                <a:spcPts val="0"/>
              </a:spcBef>
              <a:spcAft>
                <a:spcPts val="0"/>
              </a:spcAft>
              <a:defRPr kumimoji="0" sz="1400">
                <a:solidFill>
                  <a:srgbClr val="000000"/>
                </a:solidFill>
                <a:latin typeface="Garamond"/>
                <a:ea typeface="+mn-ea"/>
                <a:cs typeface="Garamond"/>
              </a:defRPr>
            </a:lvl1pPr>
          </a:lstStyle>
          <a:p>
            <a:pPr>
              <a:defRPr/>
            </a:pPr>
            <a:fld id="{C0674B30-CCF9-9945-A973-53D824D63896}" type="datetimeFigureOut">
              <a:rPr lang="en-US"/>
              <a:pPr>
                <a:defRPr/>
              </a:pPr>
              <a:t>7/15/17</a:t>
            </a:fld>
            <a:endParaRPr lang="en-US" dirty="0"/>
          </a:p>
        </p:txBody>
      </p:sp>
      <p:sp>
        <p:nvSpPr>
          <p:cNvPr id="3" name="Footer Placeholder 2"/>
          <p:cNvSpPr>
            <a:spLocks noGrp="1"/>
          </p:cNvSpPr>
          <p:nvPr>
            <p:ph type="ftr" sz="quarter" idx="3"/>
          </p:nvPr>
        </p:nvSpPr>
        <p:spPr>
          <a:xfrm>
            <a:off x="1981200" y="6248400"/>
            <a:ext cx="3430588" cy="365125"/>
          </a:xfrm>
          <a:prstGeom prst="rect">
            <a:avLst/>
          </a:prstGeom>
        </p:spPr>
        <p:txBody>
          <a:bodyPr vert="horz" anchor="ctr"/>
          <a:lstStyle>
            <a:lvl1pPr algn="l" eaLnBrk="1" fontAlgn="auto" latinLnBrk="0" hangingPunct="1">
              <a:spcBef>
                <a:spcPts val="0"/>
              </a:spcBef>
              <a:spcAft>
                <a:spcPts val="0"/>
              </a:spcAft>
              <a:defRPr kumimoji="0" sz="1400">
                <a:solidFill>
                  <a:schemeClr val="tx1"/>
                </a:solidFill>
                <a:latin typeface="Garamond"/>
                <a:ea typeface="+mn-ea"/>
                <a:cs typeface="Garamond"/>
              </a:defRPr>
            </a:lvl1pPr>
          </a:lstStyle>
          <a:p>
            <a:pPr>
              <a:defRPr/>
            </a:pP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0" y="1279525"/>
            <a:ext cx="533400" cy="228600"/>
          </a:xfrm>
          <a:prstGeom prst="rect">
            <a:avLst/>
          </a:prstGeom>
          <a:solidFill>
            <a:srgbClr val="27B5DE"/>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590550" y="1279525"/>
            <a:ext cx="8553450" cy="228600"/>
          </a:xfrm>
          <a:prstGeom prst="rect">
            <a:avLst/>
          </a:prstGeom>
          <a:solidFill>
            <a:srgbClr val="6F848B"/>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Garamond"/>
                <a:ea typeface="+mn-ea"/>
                <a:cs typeface="Garamond"/>
              </a:defRPr>
            </a:lvl1pPr>
          </a:lstStyle>
          <a:p>
            <a:pPr>
              <a:defRPr/>
            </a:pPr>
            <a:fld id="{F585411D-13F8-5B4C-B81E-9DD7219DA4F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1" r:id="rId1"/>
    <p:sldLayoutId id="2147483697" r:id="rId2"/>
    <p:sldLayoutId id="2147483702" r:id="rId3"/>
    <p:sldLayoutId id="2147483703" r:id="rId4"/>
    <p:sldLayoutId id="2147483704" r:id="rId5"/>
    <p:sldLayoutId id="2147483698" r:id="rId6"/>
    <p:sldLayoutId id="2147483705" r:id="rId7"/>
    <p:sldLayoutId id="2147483699" r:id="rId8"/>
    <p:sldLayoutId id="2147483706" r:id="rId9"/>
    <p:sldLayoutId id="2147483700" r:id="rId10"/>
    <p:sldLayoutId id="2147483707" r:id="rId11"/>
  </p:sldLayoutIdLst>
  <p:txStyles>
    <p:titleStyle>
      <a:lvl1pPr algn="l" rtl="0" eaLnBrk="1" fontAlgn="base" hangingPunct="1">
        <a:spcBef>
          <a:spcPct val="0"/>
        </a:spcBef>
        <a:spcAft>
          <a:spcPct val="0"/>
        </a:spcAft>
        <a:defRPr sz="4400" kern="1200">
          <a:solidFill>
            <a:srgbClr val="274598"/>
          </a:solidFill>
          <a:latin typeface="Garamond"/>
          <a:ea typeface="ＭＳ Ｐゴシック" charset="0"/>
          <a:cs typeface="Garamond"/>
        </a:defRPr>
      </a:lvl1pPr>
      <a:lvl2pPr algn="l" rtl="0" eaLnBrk="1" fontAlgn="base" hangingPunct="1">
        <a:spcBef>
          <a:spcPct val="0"/>
        </a:spcBef>
        <a:spcAft>
          <a:spcPct val="0"/>
        </a:spcAft>
        <a:defRPr sz="4400">
          <a:solidFill>
            <a:srgbClr val="274598"/>
          </a:solidFill>
          <a:latin typeface="Garamond" charset="0"/>
          <a:ea typeface="ＭＳ Ｐゴシック" charset="0"/>
        </a:defRPr>
      </a:lvl2pPr>
      <a:lvl3pPr algn="l" rtl="0" eaLnBrk="1" fontAlgn="base" hangingPunct="1">
        <a:spcBef>
          <a:spcPct val="0"/>
        </a:spcBef>
        <a:spcAft>
          <a:spcPct val="0"/>
        </a:spcAft>
        <a:defRPr sz="4400">
          <a:solidFill>
            <a:srgbClr val="274598"/>
          </a:solidFill>
          <a:latin typeface="Garamond" charset="0"/>
          <a:ea typeface="ＭＳ Ｐゴシック" charset="0"/>
        </a:defRPr>
      </a:lvl3pPr>
      <a:lvl4pPr algn="l" rtl="0" eaLnBrk="1" fontAlgn="base" hangingPunct="1">
        <a:spcBef>
          <a:spcPct val="0"/>
        </a:spcBef>
        <a:spcAft>
          <a:spcPct val="0"/>
        </a:spcAft>
        <a:defRPr sz="4400">
          <a:solidFill>
            <a:srgbClr val="274598"/>
          </a:solidFill>
          <a:latin typeface="Garamond" charset="0"/>
          <a:ea typeface="ＭＳ Ｐゴシック" charset="0"/>
        </a:defRPr>
      </a:lvl4pPr>
      <a:lvl5pPr algn="l" rtl="0" eaLnBrk="1" fontAlgn="base" hangingPunct="1">
        <a:spcBef>
          <a:spcPct val="0"/>
        </a:spcBef>
        <a:spcAft>
          <a:spcPct val="0"/>
        </a:spcAft>
        <a:defRPr sz="4400">
          <a:solidFill>
            <a:srgbClr val="274598"/>
          </a:solidFill>
          <a:latin typeface="Garamond" charset="0"/>
          <a:ea typeface="ＭＳ Ｐゴシック" charset="0"/>
        </a:defRPr>
      </a:lvl5pPr>
      <a:lvl6pPr marL="457200" algn="l" rtl="0" eaLnBrk="1" fontAlgn="base" hangingPunct="1">
        <a:spcBef>
          <a:spcPct val="0"/>
        </a:spcBef>
        <a:spcAft>
          <a:spcPct val="0"/>
        </a:spcAft>
        <a:defRPr sz="4400">
          <a:solidFill>
            <a:srgbClr val="274598"/>
          </a:solidFill>
          <a:latin typeface="Garamond" charset="0"/>
          <a:ea typeface="ＭＳ Ｐゴシック" charset="0"/>
        </a:defRPr>
      </a:lvl6pPr>
      <a:lvl7pPr marL="914400" algn="l" rtl="0" eaLnBrk="1" fontAlgn="base" hangingPunct="1">
        <a:spcBef>
          <a:spcPct val="0"/>
        </a:spcBef>
        <a:spcAft>
          <a:spcPct val="0"/>
        </a:spcAft>
        <a:defRPr sz="4400">
          <a:solidFill>
            <a:srgbClr val="274598"/>
          </a:solidFill>
          <a:latin typeface="Garamond" charset="0"/>
          <a:ea typeface="ＭＳ Ｐゴシック" charset="0"/>
        </a:defRPr>
      </a:lvl7pPr>
      <a:lvl8pPr marL="1371600" algn="l" rtl="0" eaLnBrk="1" fontAlgn="base" hangingPunct="1">
        <a:spcBef>
          <a:spcPct val="0"/>
        </a:spcBef>
        <a:spcAft>
          <a:spcPct val="0"/>
        </a:spcAft>
        <a:defRPr sz="4400">
          <a:solidFill>
            <a:srgbClr val="274598"/>
          </a:solidFill>
          <a:latin typeface="Garamond" charset="0"/>
          <a:ea typeface="ＭＳ Ｐゴシック" charset="0"/>
        </a:defRPr>
      </a:lvl8pPr>
      <a:lvl9pPr marL="1828800" algn="l" rtl="0" eaLnBrk="1" fontAlgn="base" hangingPunct="1">
        <a:spcBef>
          <a:spcPct val="0"/>
        </a:spcBef>
        <a:spcAft>
          <a:spcPct val="0"/>
        </a:spcAft>
        <a:defRPr sz="4400">
          <a:solidFill>
            <a:srgbClr val="274598"/>
          </a:solidFill>
          <a:latin typeface="Garamond" charset="0"/>
          <a:ea typeface="ＭＳ Ｐゴシック" charset="0"/>
        </a:defRPr>
      </a:lvl9pPr>
    </p:titleStyle>
    <p:bodyStyle>
      <a:lvl1pPr marL="319088" indent="-319088" algn="l" rtl="0" eaLnBrk="1" fontAlgn="base" hangingPunct="1">
        <a:spcBef>
          <a:spcPts val="700"/>
        </a:spcBef>
        <a:spcAft>
          <a:spcPct val="0"/>
        </a:spcAft>
        <a:buClr>
          <a:srgbClr val="27B5DE"/>
        </a:buClr>
        <a:buSzPct val="60000"/>
        <a:buFont typeface="Wingdings" charset="0"/>
        <a:buChar char="Ø"/>
        <a:defRPr sz="2900" kern="1200">
          <a:solidFill>
            <a:schemeClr val="tx1"/>
          </a:solidFill>
          <a:latin typeface="Garamond"/>
          <a:ea typeface="ＭＳ Ｐゴシック" charset="0"/>
          <a:cs typeface="Garamond"/>
        </a:defRPr>
      </a:lvl1pPr>
      <a:lvl2pPr marL="822325" indent="-457200" algn="l" rtl="0" eaLnBrk="1" fontAlgn="base" hangingPunct="1">
        <a:spcBef>
          <a:spcPts val="550"/>
        </a:spcBef>
        <a:spcAft>
          <a:spcPct val="0"/>
        </a:spcAft>
        <a:buClr>
          <a:srgbClr val="27B5DE"/>
        </a:buClr>
        <a:buSzPct val="70000"/>
        <a:buFont typeface="Wingdings" charset="0"/>
        <a:buChar char="Ø"/>
        <a:defRPr sz="2600" kern="1200">
          <a:solidFill>
            <a:schemeClr val="tx1"/>
          </a:solidFill>
          <a:latin typeface="Garamond"/>
          <a:ea typeface="ＭＳ Ｐゴシック" charset="0"/>
          <a:cs typeface="Garamond"/>
        </a:defRPr>
      </a:lvl2pPr>
      <a:lvl3pPr marL="1028700" indent="-342900" algn="l" rtl="0" eaLnBrk="1" fontAlgn="base" hangingPunct="1">
        <a:spcBef>
          <a:spcPts val="500"/>
        </a:spcBef>
        <a:spcAft>
          <a:spcPct val="0"/>
        </a:spcAft>
        <a:buClr>
          <a:srgbClr val="27B5DE"/>
        </a:buClr>
        <a:buSzPct val="75000"/>
        <a:buFont typeface="Wingdings" charset="0"/>
        <a:buChar char="Ø"/>
        <a:defRPr sz="2300" kern="1200">
          <a:solidFill>
            <a:schemeClr val="tx1"/>
          </a:solidFill>
          <a:latin typeface="Garamond"/>
          <a:ea typeface="ＭＳ Ｐゴシック" charset="0"/>
          <a:cs typeface="Garamond"/>
        </a:defRPr>
      </a:lvl3pPr>
      <a:lvl4pPr marL="1485900" indent="-342900" algn="l" rtl="0" eaLnBrk="1" fontAlgn="base" hangingPunct="1">
        <a:spcBef>
          <a:spcPts val="400"/>
        </a:spcBef>
        <a:spcAft>
          <a:spcPct val="0"/>
        </a:spcAft>
        <a:buClr>
          <a:srgbClr val="27B5DE"/>
        </a:buClr>
        <a:buSzPct val="75000"/>
        <a:buFont typeface="Wingdings" charset="0"/>
        <a:buChar char="Ø"/>
        <a:defRPr sz="2000" kern="1200">
          <a:solidFill>
            <a:schemeClr val="tx1"/>
          </a:solidFill>
          <a:latin typeface="Garamond"/>
          <a:ea typeface="ＭＳ Ｐゴシック" charset="0"/>
          <a:cs typeface="Garamond"/>
        </a:defRPr>
      </a:lvl4pPr>
      <a:lvl5pPr marL="1943100" indent="-342900" algn="l" rtl="0" eaLnBrk="1" fontAlgn="base" hangingPunct="1">
        <a:spcBef>
          <a:spcPts val="400"/>
        </a:spcBef>
        <a:spcAft>
          <a:spcPct val="0"/>
        </a:spcAft>
        <a:buClr>
          <a:srgbClr val="27B5DE"/>
        </a:buClr>
        <a:buSzPct val="65000"/>
        <a:buFont typeface="Wingdings" charset="0"/>
        <a:buChar char="Ø"/>
        <a:defRPr sz="2000" kern="1200">
          <a:solidFill>
            <a:schemeClr val="tx1"/>
          </a:solidFill>
          <a:latin typeface="Garamond"/>
          <a:ea typeface="ＭＳ Ｐゴシック" charset="0"/>
          <a:cs typeface="Garamond"/>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jonathancohen@schoolclimate.org" TargetMode="External"/><Relationship Id="rId4" Type="http://schemas.openxmlformats.org/officeDocument/2006/relationships/hyperlink" Target="http://www.schoolclimate.org" TargetMode="External"/><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Layout" Target="../slideLayouts/slideLayout8.xml"/><Relationship Id="rId2" Type="http://schemas.openxmlformats.org/officeDocument/2006/relationships/notesSlide" Target="../notesSlides/notesSlide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467" y="1879599"/>
            <a:ext cx="8932333" cy="2692401"/>
          </a:xfrm>
        </p:spPr>
        <p:txBody>
          <a:bodyPr>
            <a:normAutofit fontScale="90000"/>
          </a:bodyPr>
          <a:lstStyle/>
          <a:p>
            <a:pPr algn="ctr"/>
            <a:r>
              <a:rPr lang="en-US" sz="2800" b="0" dirty="0"/>
              <a:t/>
            </a:r>
            <a:br>
              <a:rPr lang="en-US" sz="2800" b="0" dirty="0"/>
            </a:br>
            <a:r>
              <a:rPr lang="en-US" sz="2800" b="0" dirty="0"/>
              <a:t/>
            </a:r>
            <a:br>
              <a:rPr lang="en-US" sz="2800" b="0" dirty="0"/>
            </a:br>
            <a:r>
              <a:rPr lang="en-US" sz="2800" b="0" dirty="0" smtClean="0"/>
              <a:t/>
            </a:r>
            <a:br>
              <a:rPr lang="en-US" sz="2800" b="0" dirty="0" smtClean="0"/>
            </a:br>
            <a:r>
              <a:rPr lang="en-US" sz="3100" dirty="0"/>
              <a:t>B</a:t>
            </a:r>
            <a:r>
              <a:rPr lang="en-US" sz="3100" dirty="0" smtClean="0"/>
              <a:t>uilding </a:t>
            </a:r>
            <a:r>
              <a:rPr lang="en-US" sz="3100" dirty="0"/>
              <a:t>a Positive School Climate </a:t>
            </a:r>
            <a:r>
              <a:rPr lang="en-US" sz="3100" dirty="0" smtClean="0"/>
              <a:t/>
            </a:r>
            <a:br>
              <a:rPr lang="en-US" sz="3100" dirty="0" smtClean="0"/>
            </a:br>
            <a:r>
              <a:rPr lang="en-US" sz="3100" dirty="0" smtClean="0"/>
              <a:t/>
            </a:r>
            <a:br>
              <a:rPr lang="en-US" sz="3100" dirty="0" smtClean="0"/>
            </a:br>
            <a:r>
              <a:rPr lang="en-US" sz="3100" dirty="0"/>
              <a:t/>
            </a:r>
            <a:br>
              <a:rPr lang="en-US" sz="3100" dirty="0"/>
            </a:br>
            <a:r>
              <a:rPr lang="en-US" sz="2700" dirty="0" smtClean="0"/>
              <a:t> Creating </a:t>
            </a:r>
            <a:r>
              <a:rPr lang="en-US" sz="2700" dirty="0"/>
              <a:t>a Community of Upstanders</a:t>
            </a:r>
            <a:r>
              <a:rPr lang="en-US" sz="2700" dirty="0" smtClean="0"/>
              <a:t>:                       </a:t>
            </a:r>
            <a:r>
              <a:rPr lang="en-US" sz="2200" dirty="0" smtClean="0"/>
              <a:t>Promoting Learning </a:t>
            </a:r>
            <a:r>
              <a:rPr lang="en-US" sz="2200" dirty="0"/>
              <a:t>as well as Preventing Cruel and Bullying </a:t>
            </a:r>
            <a:r>
              <a:rPr lang="en-US" sz="2200" dirty="0" smtClean="0"/>
              <a:t>Behaviors </a:t>
            </a:r>
            <a:r>
              <a:rPr lang="en-US" sz="2700" dirty="0" smtClean="0"/>
              <a:t/>
            </a:r>
            <a:br>
              <a:rPr lang="en-US" sz="2700" dirty="0" smtClean="0"/>
            </a:br>
            <a:r>
              <a:rPr lang="en-US" sz="2700" dirty="0" smtClean="0"/>
              <a:t/>
            </a:r>
            <a:br>
              <a:rPr lang="en-US" sz="2700" dirty="0" smtClean="0"/>
            </a:br>
            <a:r>
              <a:rPr lang="en-US" sz="2200" dirty="0"/>
              <a:t/>
            </a:r>
            <a:br>
              <a:rPr lang="en-US" sz="2200" dirty="0"/>
            </a:br>
            <a:r>
              <a:rPr lang="en-US" sz="2700" dirty="0" smtClean="0"/>
              <a:t>Jonathan </a:t>
            </a:r>
            <a:r>
              <a:rPr lang="en-US" sz="2700" dirty="0"/>
              <a:t>Cohen, </a:t>
            </a:r>
            <a:r>
              <a:rPr lang="en-US" sz="1800" dirty="0"/>
              <a:t>Ph.D.</a:t>
            </a:r>
            <a:r>
              <a:rPr lang="en-US" sz="2000" dirty="0"/>
              <a:t/>
            </a:r>
            <a:br>
              <a:rPr lang="en-US" sz="2000" dirty="0"/>
            </a:br>
            <a:r>
              <a:rPr lang="en-US" sz="1800" dirty="0"/>
              <a:t>National School Climate </a:t>
            </a:r>
            <a:r>
              <a:rPr lang="en-US" sz="1800" dirty="0" smtClean="0"/>
              <a:t>Center; </a:t>
            </a:r>
            <a:r>
              <a:rPr lang="en-US" sz="1600" dirty="0"/>
              <a:t>and </a:t>
            </a:r>
            <a:br>
              <a:rPr lang="en-US" sz="1600" dirty="0"/>
            </a:br>
            <a:r>
              <a:rPr lang="en-US" sz="1800" dirty="0"/>
              <a:t>Teachers College, Columbia University</a:t>
            </a:r>
            <a:endParaRPr lang="en-US" sz="1800" dirty="0">
              <a:ea typeface="+mj-ea"/>
            </a:endParaRPr>
          </a:p>
        </p:txBody>
      </p:sp>
      <p:sp>
        <p:nvSpPr>
          <p:cNvPr id="13314" name="Subtitle 2"/>
          <p:cNvSpPr>
            <a:spLocks noGrp="1"/>
          </p:cNvSpPr>
          <p:nvPr>
            <p:ph type="subTitle" idx="1"/>
          </p:nvPr>
        </p:nvSpPr>
        <p:spPr>
          <a:xfrm>
            <a:off x="2362200" y="4808538"/>
            <a:ext cx="6705600" cy="685800"/>
          </a:xfrm>
        </p:spPr>
        <p:txBody>
          <a:bodyPr>
            <a:normAutofit fontScale="70000" lnSpcReduction="20000"/>
          </a:bodyPr>
          <a:lstStyle/>
          <a:p>
            <a:endParaRPr lang="en-US" sz="1800" dirty="0"/>
          </a:p>
          <a:p>
            <a:r>
              <a:rPr lang="en-US" sz="1800" dirty="0"/>
              <a:t> </a:t>
            </a:r>
            <a:r>
              <a:rPr lang="en-US" sz="1800" b="1" dirty="0"/>
              <a:t>Changing the Story Together: Inspiring our Youth to Succeed in an Ever-Changing </a:t>
            </a:r>
            <a:r>
              <a:rPr lang="en-US" sz="1800" b="1" dirty="0" smtClean="0"/>
              <a:t>World</a:t>
            </a:r>
            <a:endParaRPr lang="en-US" sz="2000" i="1" dirty="0" smtClean="0"/>
          </a:p>
        </p:txBody>
      </p:sp>
      <p:sp>
        <p:nvSpPr>
          <p:cNvPr id="3" name="TextBox 2"/>
          <p:cNvSpPr txBox="1"/>
          <p:nvPr/>
        </p:nvSpPr>
        <p:spPr>
          <a:xfrm>
            <a:off x="135468" y="4850057"/>
            <a:ext cx="2465782" cy="646331"/>
          </a:xfrm>
          <a:prstGeom prst="rect">
            <a:avLst/>
          </a:prstGeom>
          <a:noFill/>
        </p:spPr>
        <p:txBody>
          <a:bodyPr wrap="square" rtlCol="0">
            <a:spAutoFit/>
          </a:bodyPr>
          <a:lstStyle/>
          <a:p>
            <a:r>
              <a:rPr lang="en-US" dirty="0" smtClean="0">
                <a:latin typeface="Garamond"/>
                <a:cs typeface="Garamond"/>
              </a:rPr>
              <a:t>July 20, 2017</a:t>
            </a:r>
          </a:p>
          <a:p>
            <a:r>
              <a:rPr lang="en-US" dirty="0" smtClean="0">
                <a:latin typeface="Garamond"/>
                <a:cs typeface="Garamond"/>
              </a:rPr>
              <a:t>1:00 to 2:30</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82"/>
        <p:cNvGrpSpPr/>
        <p:nvPr/>
      </p:nvGrpSpPr>
      <p:grpSpPr>
        <a:xfrm>
          <a:off x="0" y="0"/>
          <a:ext cx="0" cy="0"/>
          <a:chOff x="0" y="0"/>
          <a:chExt cx="0" cy="0"/>
        </a:xfrm>
      </p:grpSpPr>
      <p:sp>
        <p:nvSpPr>
          <p:cNvPr id="5" name="Rectangle 4"/>
          <p:cNvSpPr/>
          <p:nvPr/>
        </p:nvSpPr>
        <p:spPr>
          <a:xfrm>
            <a:off x="5334000" y="5791200"/>
            <a:ext cx="35814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3" name="Shape 483"/>
          <p:cNvSpPr txBox="1">
            <a:spLocks noGrp="1"/>
          </p:cNvSpPr>
          <p:nvPr>
            <p:ph type="title"/>
          </p:nvPr>
        </p:nvSpPr>
        <p:spPr>
          <a:xfrm>
            <a:off x="152400" y="304800"/>
            <a:ext cx="8915400" cy="838200"/>
          </a:xfrm>
          <a:prstGeom prst="rect">
            <a:avLst/>
          </a:prstGeom>
          <a:noFill/>
          <a:ln>
            <a:noFill/>
          </a:ln>
        </p:spPr>
        <p:txBody>
          <a:bodyPr lIns="91425" tIns="45700" rIns="91425" bIns="45700" anchor="ctr" anchorCtr="0">
            <a:noAutofit/>
          </a:bodyPr>
          <a:lstStyle/>
          <a:p>
            <a:pPr>
              <a:buClr>
                <a:schemeClr val="accent2"/>
              </a:buClr>
              <a:buSzPct val="25000"/>
            </a:pPr>
            <a:r>
              <a:rPr lang="en-US" dirty="0" smtClean="0">
                <a:sym typeface="Questrial"/>
              </a:rPr>
              <a:t>Priority setting decision making</a:t>
            </a:r>
            <a:endParaRPr lang="en-US" dirty="0">
              <a:sym typeface="Questrial"/>
            </a:endParaRPr>
          </a:p>
        </p:txBody>
      </p:sp>
      <p:graphicFrame>
        <p:nvGraphicFramePr>
          <p:cNvPr id="4" name="Table 3"/>
          <p:cNvGraphicFramePr>
            <a:graphicFrameLocks noGrp="1"/>
          </p:cNvGraphicFramePr>
          <p:nvPr/>
        </p:nvGraphicFramePr>
        <p:xfrm>
          <a:off x="838200" y="1600200"/>
          <a:ext cx="7543800" cy="5105400"/>
        </p:xfrm>
        <a:graphic>
          <a:graphicData uri="http://schemas.openxmlformats.org/drawingml/2006/table">
            <a:tbl>
              <a:tblPr/>
              <a:tblGrid>
                <a:gridCol w="3845141"/>
                <a:gridCol w="3698659"/>
              </a:tblGrid>
              <a:tr h="2538263">
                <a:tc>
                  <a:txBody>
                    <a:bodyPr/>
                    <a:lstStyle/>
                    <a:p>
                      <a:pPr marL="0" marR="0" fontAlgn="base">
                        <a:spcBef>
                          <a:spcPts val="480"/>
                        </a:spcBef>
                        <a:spcAft>
                          <a:spcPts val="0"/>
                        </a:spcAft>
                      </a:pPr>
                      <a:r>
                        <a:rPr lang="en-US" sz="2400" kern="1200" dirty="0">
                          <a:solidFill>
                            <a:srgbClr val="000000"/>
                          </a:solidFill>
                          <a:latin typeface="Garamond" pitchFamily="18" charset="0"/>
                          <a:ea typeface="Times New Roman"/>
                          <a:cs typeface="Arial"/>
                        </a:rPr>
                        <a:t>High Impact</a:t>
                      </a:r>
                      <a:endParaRPr lang="en-US" sz="2400" dirty="0">
                        <a:latin typeface="Garamond" pitchFamily="18" charset="0"/>
                        <a:ea typeface="Times New Roman"/>
                        <a:cs typeface="Times New Roman"/>
                      </a:endParaRPr>
                    </a:p>
                    <a:p>
                      <a:pPr marL="0" marR="0" fontAlgn="base">
                        <a:spcBef>
                          <a:spcPts val="480"/>
                        </a:spcBef>
                        <a:spcAft>
                          <a:spcPts val="0"/>
                        </a:spcAft>
                      </a:pPr>
                      <a:r>
                        <a:rPr lang="en-US" sz="2400" kern="1200" dirty="0">
                          <a:solidFill>
                            <a:srgbClr val="000000"/>
                          </a:solidFill>
                          <a:latin typeface="Garamond" pitchFamily="18" charset="0"/>
                          <a:ea typeface="Times New Roman"/>
                          <a:cs typeface="Arial"/>
                        </a:rPr>
                        <a:t>High Effort</a:t>
                      </a:r>
                      <a:endParaRPr lang="en-US" sz="2400" dirty="0">
                        <a:latin typeface="Garamond" pitchFamily="18" charset="0"/>
                        <a:ea typeface="Times New Roman"/>
                        <a:cs typeface="Times New Roman"/>
                      </a:endParaRPr>
                    </a:p>
                    <a:p>
                      <a:pPr marL="0" marR="0" fontAlgn="base">
                        <a:spcBef>
                          <a:spcPts val="480"/>
                        </a:spcBef>
                        <a:spcAft>
                          <a:spcPts val="0"/>
                        </a:spcAft>
                      </a:pPr>
                      <a:r>
                        <a:rPr lang="en-US" sz="2400" kern="1200" dirty="0">
                          <a:solidFill>
                            <a:srgbClr val="000000"/>
                          </a:solidFill>
                          <a:latin typeface="Garamond" pitchFamily="18" charset="0"/>
                          <a:ea typeface="Times New Roman"/>
                          <a:cs typeface="Arial"/>
                        </a:rPr>
                        <a:t>{Long-term Projects}</a:t>
                      </a:r>
                      <a:endParaRPr lang="en-US" sz="2400" dirty="0">
                        <a:latin typeface="Garamond" pitchFamily="18" charset="0"/>
                        <a:ea typeface="Times New Roman"/>
                        <a:cs typeface="Times New Roman"/>
                      </a:endParaRPr>
                    </a:p>
                    <a:p>
                      <a:pPr marL="0" marR="0" fontAlgn="base">
                        <a:spcBef>
                          <a:spcPts val="480"/>
                        </a:spcBef>
                        <a:spcAft>
                          <a:spcPts val="0"/>
                        </a:spcAft>
                      </a:pPr>
                      <a:r>
                        <a:rPr lang="en-US" sz="2400" kern="1200" dirty="0">
                          <a:solidFill>
                            <a:srgbClr val="000000"/>
                          </a:solidFill>
                          <a:latin typeface="Garamond" pitchFamily="18" charset="0"/>
                          <a:ea typeface="Times New Roman"/>
                          <a:cs typeface="Arial"/>
                        </a:rPr>
                        <a:t>Service Learning Program, Advisory, Peer-mentoring, etc.</a:t>
                      </a:r>
                      <a:endParaRPr lang="en-US" sz="2400" dirty="0">
                        <a:latin typeface="Garamond" pitchFamily="18" charset="0"/>
                        <a:ea typeface="Times New Roman"/>
                        <a:cs typeface="Times New Roman"/>
                      </a:endParaRPr>
                    </a:p>
                  </a:txBody>
                  <a:tcPr marL="71021" marR="71021" marT="35511" marB="35511">
                    <a:lnL w="28575"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28575"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solidFill>
                      <a:srgbClr val="F3F5C1"/>
                    </a:solidFill>
                  </a:tcPr>
                </a:tc>
                <a:tc>
                  <a:txBody>
                    <a:bodyPr/>
                    <a:lstStyle/>
                    <a:p>
                      <a:pPr marL="0" marR="0" fontAlgn="base">
                        <a:spcBef>
                          <a:spcPts val="480"/>
                        </a:spcBef>
                        <a:spcAft>
                          <a:spcPts val="0"/>
                        </a:spcAft>
                      </a:pPr>
                      <a:r>
                        <a:rPr lang="en-US" sz="2400" kern="1200" dirty="0">
                          <a:solidFill>
                            <a:srgbClr val="000000"/>
                          </a:solidFill>
                          <a:latin typeface="Garamond" pitchFamily="18" charset="0"/>
                          <a:ea typeface="Times New Roman"/>
                          <a:cs typeface="Arial"/>
                        </a:rPr>
                        <a:t>High Impact</a:t>
                      </a:r>
                      <a:endParaRPr lang="en-US" sz="2400" dirty="0">
                        <a:latin typeface="Garamond" pitchFamily="18" charset="0"/>
                        <a:ea typeface="Times New Roman"/>
                        <a:cs typeface="Times New Roman"/>
                      </a:endParaRPr>
                    </a:p>
                    <a:p>
                      <a:pPr marL="0" marR="0" fontAlgn="base">
                        <a:spcBef>
                          <a:spcPts val="480"/>
                        </a:spcBef>
                        <a:spcAft>
                          <a:spcPts val="0"/>
                        </a:spcAft>
                      </a:pPr>
                      <a:r>
                        <a:rPr lang="en-US" sz="2400" kern="1200" dirty="0">
                          <a:solidFill>
                            <a:srgbClr val="000000"/>
                          </a:solidFill>
                          <a:latin typeface="Garamond" pitchFamily="18" charset="0"/>
                          <a:ea typeface="Times New Roman"/>
                          <a:cs typeface="Arial"/>
                        </a:rPr>
                        <a:t>Low Effort</a:t>
                      </a:r>
                      <a:endParaRPr lang="en-US" sz="2400" dirty="0">
                        <a:latin typeface="Garamond" pitchFamily="18" charset="0"/>
                        <a:ea typeface="Times New Roman"/>
                        <a:cs typeface="Times New Roman"/>
                      </a:endParaRPr>
                    </a:p>
                    <a:p>
                      <a:pPr marL="0" marR="0" fontAlgn="base">
                        <a:spcBef>
                          <a:spcPts val="480"/>
                        </a:spcBef>
                        <a:spcAft>
                          <a:spcPts val="0"/>
                        </a:spcAft>
                      </a:pPr>
                      <a:r>
                        <a:rPr lang="en-US" sz="2400" kern="1200" dirty="0">
                          <a:solidFill>
                            <a:srgbClr val="000000"/>
                          </a:solidFill>
                          <a:latin typeface="Garamond" pitchFamily="18" charset="0"/>
                          <a:ea typeface="Times New Roman"/>
                          <a:cs typeface="Arial"/>
                        </a:rPr>
                        <a:t>{Short-term projects}</a:t>
                      </a:r>
                      <a:endParaRPr lang="en-US" sz="2400" dirty="0">
                        <a:latin typeface="Garamond" pitchFamily="18" charset="0"/>
                        <a:ea typeface="Times New Roman"/>
                        <a:cs typeface="Times New Roman"/>
                      </a:endParaRPr>
                    </a:p>
                    <a:p>
                      <a:pPr marL="0" marR="0" fontAlgn="base">
                        <a:spcBef>
                          <a:spcPts val="480"/>
                        </a:spcBef>
                        <a:spcAft>
                          <a:spcPts val="0"/>
                        </a:spcAft>
                      </a:pPr>
                      <a:r>
                        <a:rPr lang="en-US" sz="2400" kern="1200" dirty="0">
                          <a:solidFill>
                            <a:srgbClr val="000000"/>
                          </a:solidFill>
                          <a:latin typeface="Garamond" pitchFamily="18" charset="0"/>
                          <a:ea typeface="Times New Roman"/>
                          <a:cs typeface="Times New Roman"/>
                        </a:rPr>
                        <a:t>“Acceptance Day,” Staff training, themed lesson plans, etc.</a:t>
                      </a:r>
                      <a:endParaRPr lang="en-US" sz="2400" dirty="0">
                        <a:latin typeface="Garamond" pitchFamily="18" charset="0"/>
                        <a:ea typeface="Times New Roman"/>
                        <a:cs typeface="Times New Roman"/>
                      </a:endParaRPr>
                    </a:p>
                  </a:txBody>
                  <a:tcPr marL="71021" marR="71021" marT="35511" marB="35511">
                    <a:lnL w="12700" cap="flat" cmpd="sng" algn="ctr">
                      <a:solidFill>
                        <a:srgbClr val="003366"/>
                      </a:solidFill>
                      <a:prstDash val="solid"/>
                      <a:round/>
                      <a:headEnd type="none" w="med" len="med"/>
                      <a:tailEnd type="none" w="med" len="med"/>
                    </a:lnL>
                    <a:lnR w="28575" cap="flat" cmpd="sng" algn="ctr">
                      <a:solidFill>
                        <a:srgbClr val="003366"/>
                      </a:solidFill>
                      <a:prstDash val="solid"/>
                      <a:round/>
                      <a:headEnd type="none" w="med" len="med"/>
                      <a:tailEnd type="none" w="med" len="med"/>
                    </a:lnR>
                    <a:lnT w="28575" cap="flat" cmpd="sng" algn="ctr">
                      <a:solidFill>
                        <a:srgbClr val="003366"/>
                      </a:solidFill>
                      <a:prstDash val="solid"/>
                      <a:round/>
                      <a:headEnd type="none" w="med" len="med"/>
                      <a:tailEnd type="none" w="med" len="med"/>
                    </a:lnT>
                    <a:lnB w="12700" cap="flat" cmpd="sng" algn="ctr">
                      <a:solidFill>
                        <a:srgbClr val="003366"/>
                      </a:solidFill>
                      <a:prstDash val="solid"/>
                      <a:round/>
                      <a:headEnd type="none" w="med" len="med"/>
                      <a:tailEnd type="none" w="med" len="med"/>
                    </a:lnB>
                    <a:solidFill>
                      <a:srgbClr val="BBE7BB"/>
                    </a:solidFill>
                  </a:tcPr>
                </a:tc>
              </a:tr>
              <a:tr h="2567137">
                <a:tc>
                  <a:txBody>
                    <a:bodyPr/>
                    <a:lstStyle/>
                    <a:p>
                      <a:pPr marL="0" marR="0" fontAlgn="base">
                        <a:spcBef>
                          <a:spcPts val="480"/>
                        </a:spcBef>
                        <a:spcAft>
                          <a:spcPts val="0"/>
                        </a:spcAft>
                      </a:pPr>
                      <a:r>
                        <a:rPr lang="en-US" sz="2400" kern="1200" dirty="0">
                          <a:solidFill>
                            <a:srgbClr val="000000"/>
                          </a:solidFill>
                          <a:latin typeface="Garamond" pitchFamily="18" charset="0"/>
                          <a:ea typeface="Times New Roman"/>
                          <a:cs typeface="Arial"/>
                        </a:rPr>
                        <a:t>Low Impact</a:t>
                      </a:r>
                      <a:endParaRPr lang="en-US" sz="2400" dirty="0">
                        <a:latin typeface="Garamond" pitchFamily="18" charset="0"/>
                        <a:ea typeface="Times New Roman"/>
                        <a:cs typeface="Times New Roman"/>
                      </a:endParaRPr>
                    </a:p>
                    <a:p>
                      <a:pPr marL="0" marR="0" fontAlgn="base">
                        <a:spcBef>
                          <a:spcPts val="480"/>
                        </a:spcBef>
                        <a:spcAft>
                          <a:spcPts val="0"/>
                        </a:spcAft>
                      </a:pPr>
                      <a:r>
                        <a:rPr lang="en-US" sz="2400" kern="1200" dirty="0">
                          <a:solidFill>
                            <a:srgbClr val="000000"/>
                          </a:solidFill>
                          <a:latin typeface="Garamond" pitchFamily="18" charset="0"/>
                          <a:ea typeface="Times New Roman"/>
                          <a:cs typeface="Arial"/>
                        </a:rPr>
                        <a:t>High Effort</a:t>
                      </a:r>
                      <a:endParaRPr lang="en-US" sz="2400" dirty="0">
                        <a:latin typeface="Garamond" pitchFamily="18" charset="0"/>
                        <a:ea typeface="Times New Roman"/>
                        <a:cs typeface="Times New Roman"/>
                      </a:endParaRPr>
                    </a:p>
                    <a:p>
                      <a:pPr marL="0" marR="0" fontAlgn="base">
                        <a:spcBef>
                          <a:spcPts val="480"/>
                        </a:spcBef>
                        <a:spcAft>
                          <a:spcPts val="0"/>
                        </a:spcAft>
                      </a:pPr>
                      <a:r>
                        <a:rPr lang="en-US" sz="2400" kern="1200" dirty="0">
                          <a:solidFill>
                            <a:srgbClr val="000000"/>
                          </a:solidFill>
                          <a:latin typeface="Garamond" pitchFamily="18" charset="0"/>
                          <a:ea typeface="Times New Roman"/>
                          <a:cs typeface="Arial"/>
                        </a:rPr>
                        <a:t>{Skip}</a:t>
                      </a:r>
                      <a:endParaRPr lang="en-US" sz="2400" dirty="0">
                        <a:latin typeface="Garamond" pitchFamily="18" charset="0"/>
                        <a:ea typeface="Times New Roman"/>
                        <a:cs typeface="Times New Roman"/>
                      </a:endParaRPr>
                    </a:p>
                  </a:txBody>
                  <a:tcPr marL="71021" marR="71021" marT="35511" marB="35511">
                    <a:lnL w="28575" cap="flat" cmpd="sng" algn="ctr">
                      <a:solidFill>
                        <a:srgbClr val="003366"/>
                      </a:solidFill>
                      <a:prstDash val="solid"/>
                      <a:round/>
                      <a:headEnd type="none" w="med" len="med"/>
                      <a:tailEnd type="none" w="med" len="med"/>
                    </a:lnL>
                    <a:lnR w="12700"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28575" cap="flat" cmpd="sng" algn="ctr">
                      <a:solidFill>
                        <a:srgbClr val="003366"/>
                      </a:solidFill>
                      <a:prstDash val="solid"/>
                      <a:round/>
                      <a:headEnd type="none" w="med" len="med"/>
                      <a:tailEnd type="none" w="med" len="med"/>
                    </a:lnB>
                    <a:solidFill>
                      <a:srgbClr val="FFBBBB"/>
                    </a:solidFill>
                  </a:tcPr>
                </a:tc>
                <a:tc>
                  <a:txBody>
                    <a:bodyPr/>
                    <a:lstStyle/>
                    <a:p>
                      <a:pPr marL="0" marR="0" fontAlgn="base">
                        <a:spcBef>
                          <a:spcPts val="480"/>
                        </a:spcBef>
                        <a:spcAft>
                          <a:spcPts val="0"/>
                        </a:spcAft>
                      </a:pPr>
                      <a:r>
                        <a:rPr lang="en-US" sz="2400" kern="1200" dirty="0">
                          <a:solidFill>
                            <a:srgbClr val="000000"/>
                          </a:solidFill>
                          <a:latin typeface="Garamond" pitchFamily="18" charset="0"/>
                          <a:ea typeface="Times New Roman"/>
                          <a:cs typeface="Arial"/>
                        </a:rPr>
                        <a:t>Low Impact</a:t>
                      </a:r>
                      <a:endParaRPr lang="en-US" sz="2400" dirty="0">
                        <a:latin typeface="Garamond" pitchFamily="18" charset="0"/>
                        <a:ea typeface="Times New Roman"/>
                        <a:cs typeface="Times New Roman"/>
                      </a:endParaRPr>
                    </a:p>
                    <a:p>
                      <a:pPr marL="0" marR="0" fontAlgn="base">
                        <a:spcBef>
                          <a:spcPts val="480"/>
                        </a:spcBef>
                        <a:spcAft>
                          <a:spcPts val="0"/>
                        </a:spcAft>
                      </a:pPr>
                      <a:r>
                        <a:rPr lang="en-US" sz="2400" kern="1200" dirty="0">
                          <a:solidFill>
                            <a:srgbClr val="000000"/>
                          </a:solidFill>
                          <a:latin typeface="Garamond" pitchFamily="18" charset="0"/>
                          <a:ea typeface="Times New Roman"/>
                          <a:cs typeface="Arial"/>
                        </a:rPr>
                        <a:t>Low Effort</a:t>
                      </a:r>
                      <a:endParaRPr lang="en-US" sz="2400" dirty="0">
                        <a:latin typeface="Garamond" pitchFamily="18" charset="0"/>
                        <a:ea typeface="Times New Roman"/>
                        <a:cs typeface="Times New Roman"/>
                      </a:endParaRPr>
                    </a:p>
                    <a:p>
                      <a:pPr marL="0" marR="0" fontAlgn="base">
                        <a:spcBef>
                          <a:spcPts val="480"/>
                        </a:spcBef>
                        <a:spcAft>
                          <a:spcPts val="0"/>
                        </a:spcAft>
                      </a:pPr>
                      <a:r>
                        <a:rPr lang="en-US" sz="2400" kern="1200" dirty="0">
                          <a:solidFill>
                            <a:srgbClr val="000000"/>
                          </a:solidFill>
                          <a:latin typeface="Garamond" pitchFamily="18" charset="0"/>
                          <a:ea typeface="Times New Roman"/>
                          <a:cs typeface="Arial"/>
                        </a:rPr>
                        <a:t>{Low Lying Fruit}</a:t>
                      </a:r>
                      <a:endParaRPr lang="en-US" sz="2400" dirty="0">
                        <a:latin typeface="Garamond" pitchFamily="18" charset="0"/>
                        <a:ea typeface="Times New Roman"/>
                        <a:cs typeface="Times New Roman"/>
                      </a:endParaRPr>
                    </a:p>
                    <a:p>
                      <a:pPr marL="0" marR="0" fontAlgn="base">
                        <a:spcBef>
                          <a:spcPts val="480"/>
                        </a:spcBef>
                        <a:spcAft>
                          <a:spcPts val="0"/>
                        </a:spcAft>
                      </a:pPr>
                      <a:r>
                        <a:rPr lang="en-US" sz="2400" kern="1200" dirty="0">
                          <a:solidFill>
                            <a:srgbClr val="000000"/>
                          </a:solidFill>
                          <a:latin typeface="Garamond" pitchFamily="18" charset="0"/>
                          <a:ea typeface="Times New Roman"/>
                          <a:cs typeface="Times New Roman"/>
                        </a:rPr>
                        <a:t>Cleaning the bathrooms, painting the walls, etc.</a:t>
                      </a:r>
                      <a:endParaRPr lang="en-US" sz="2400" dirty="0">
                        <a:latin typeface="Garamond" pitchFamily="18" charset="0"/>
                        <a:ea typeface="Times New Roman"/>
                        <a:cs typeface="Times New Roman"/>
                      </a:endParaRPr>
                    </a:p>
                  </a:txBody>
                  <a:tcPr marL="71021" marR="71021" marT="35511" marB="35511">
                    <a:lnL w="12700" cap="flat" cmpd="sng" algn="ctr">
                      <a:solidFill>
                        <a:srgbClr val="003366"/>
                      </a:solidFill>
                      <a:prstDash val="solid"/>
                      <a:round/>
                      <a:headEnd type="none" w="med" len="med"/>
                      <a:tailEnd type="none" w="med" len="med"/>
                    </a:lnL>
                    <a:lnR w="28575" cap="flat" cmpd="sng" algn="ctr">
                      <a:solidFill>
                        <a:srgbClr val="003366"/>
                      </a:solidFill>
                      <a:prstDash val="solid"/>
                      <a:round/>
                      <a:headEnd type="none" w="med" len="med"/>
                      <a:tailEnd type="none" w="med" len="med"/>
                    </a:lnR>
                    <a:lnT w="12700" cap="flat" cmpd="sng" algn="ctr">
                      <a:solidFill>
                        <a:srgbClr val="003366"/>
                      </a:solidFill>
                      <a:prstDash val="solid"/>
                      <a:round/>
                      <a:headEnd type="none" w="med" len="med"/>
                      <a:tailEnd type="none" w="med" len="med"/>
                    </a:lnT>
                    <a:lnB w="28575" cap="flat" cmpd="sng" algn="ctr">
                      <a:solidFill>
                        <a:srgbClr val="003366"/>
                      </a:solidFill>
                      <a:prstDash val="solid"/>
                      <a:round/>
                      <a:headEnd type="none" w="med" len="med"/>
                      <a:tailEnd type="none" w="med" len="med"/>
                    </a:lnB>
                    <a:solidFill>
                      <a:srgbClr val="F3F5C1"/>
                    </a:solidFill>
                  </a:tcPr>
                </a:tc>
              </a:tr>
            </a:tbl>
          </a:graphicData>
        </a:graphic>
      </p:graphicFrame>
    </p:spTree>
    <p:extLst>
      <p:ext uri="{BB962C8B-B14F-4D97-AF65-F5344CB8AC3E}">
        <p14:creationId xmlns:p14="http://schemas.microsoft.com/office/powerpoint/2010/main" val="2385104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0" y="228600"/>
            <a:ext cx="9144000" cy="990600"/>
          </a:xfrm>
        </p:spPr>
        <p:txBody>
          <a:bodyPr/>
          <a:lstStyle/>
          <a:p>
            <a:pPr algn="ctr"/>
            <a:r>
              <a:rPr lang="en-US" sz="3600" b="1" dirty="0" smtClean="0">
                <a:latin typeface="Garamond" charset="0"/>
              </a:rPr>
              <a:t>Setting Specific Goals &amp; Strategies: </a:t>
            </a:r>
            <a:br>
              <a:rPr lang="en-US" sz="3600" b="1" dirty="0" smtClean="0">
                <a:latin typeface="Garamond" charset="0"/>
              </a:rPr>
            </a:br>
            <a:r>
              <a:rPr lang="en-US" sz="2800" b="1" dirty="0" smtClean="0">
                <a:latin typeface="Garamond" charset="0"/>
              </a:rPr>
              <a:t>Setting in Motion a Process of Learning and Improvement</a:t>
            </a:r>
            <a:endParaRPr lang="en-US" sz="2800" dirty="0">
              <a:latin typeface="Garamond" charset="0"/>
            </a:endParaRPr>
          </a:p>
        </p:txBody>
      </p:sp>
      <p:sp>
        <p:nvSpPr>
          <p:cNvPr id="3" name="Content Placeholder 2"/>
          <p:cNvSpPr>
            <a:spLocks noGrp="1"/>
          </p:cNvSpPr>
          <p:nvPr>
            <p:ph sz="quarter" idx="1"/>
          </p:nvPr>
        </p:nvSpPr>
        <p:spPr>
          <a:xfrm>
            <a:off x="0" y="1600200"/>
            <a:ext cx="8766175" cy="4227513"/>
          </a:xfrm>
        </p:spPr>
        <p:txBody>
          <a:bodyPr/>
          <a:lstStyle/>
          <a:p>
            <a:pPr marL="0" indent="0" algn="ctr">
              <a:buNone/>
              <a:defRPr/>
            </a:pPr>
            <a:r>
              <a:rPr lang="en-US" sz="2800" b="1" dirty="0" smtClean="0">
                <a:latin typeface="Calibri"/>
                <a:cs typeface="Calibri"/>
              </a:rPr>
              <a:t>Being intentional, strategic and fundamentally collaborative </a:t>
            </a:r>
          </a:p>
          <a:p>
            <a:pPr marL="0" indent="0">
              <a:buNone/>
              <a:defRPr/>
            </a:pPr>
            <a:endParaRPr lang="en-US" sz="2800" i="1" dirty="0" smtClean="0">
              <a:latin typeface="Calibri"/>
              <a:cs typeface="Calibri"/>
            </a:endParaRPr>
          </a:p>
          <a:p>
            <a:pPr marL="0" indent="0">
              <a:buNone/>
              <a:defRPr/>
            </a:pPr>
            <a:r>
              <a:rPr lang="en-US" sz="2400" dirty="0" smtClean="0">
                <a:latin typeface="Calibri"/>
                <a:cs typeface="Calibri"/>
              </a:rPr>
              <a:t>	</a:t>
            </a:r>
            <a:endParaRPr lang="en-US" b="1" dirty="0" smtClean="0"/>
          </a:p>
          <a:p>
            <a:pPr>
              <a:defRPr/>
            </a:pPr>
            <a:endParaRPr lang="en-US" dirty="0" smtClean="0"/>
          </a:p>
        </p:txBody>
      </p:sp>
      <p:grpSp>
        <p:nvGrpSpPr>
          <p:cNvPr id="4" name="Shape 428"/>
          <p:cNvGrpSpPr/>
          <p:nvPr/>
        </p:nvGrpSpPr>
        <p:grpSpPr>
          <a:xfrm>
            <a:off x="1981200" y="2466296"/>
            <a:ext cx="4800600" cy="4135106"/>
            <a:chOff x="1059203" y="52830"/>
            <a:chExt cx="3977576" cy="3958104"/>
          </a:xfrm>
        </p:grpSpPr>
        <p:sp>
          <p:nvSpPr>
            <p:cNvPr id="5" name="Shape 429"/>
            <p:cNvSpPr/>
            <p:nvPr/>
          </p:nvSpPr>
          <p:spPr>
            <a:xfrm>
              <a:off x="1411426" y="264159"/>
              <a:ext cx="3413700" cy="3413700"/>
            </a:xfrm>
            <a:prstGeom prst="pie">
              <a:avLst>
                <a:gd name="adj1" fmla="val 16200000"/>
                <a:gd name="adj2" fmla="val 1800000"/>
              </a:avLst>
            </a:prstGeom>
            <a:solidFill>
              <a:srgbClr val="DC7F45"/>
            </a:solidFill>
            <a:ln>
              <a:noFill/>
            </a:ln>
            <a:effectLst>
              <a:outerShdw blurRad="38100" dist="30000" dir="5400000" rotWithShape="0">
                <a:srgbClr val="000000">
                  <a:alpha val="44710"/>
                </a:srgbClr>
              </a:outerShdw>
            </a:effectLst>
          </p:spPr>
          <p:txBody>
            <a:bodyPr lIns="91425" tIns="91425" rIns="91425" bIns="91425" anchor="ctr" anchorCtr="0">
              <a:noAutofit/>
            </a:bodyPr>
            <a:lstStyle/>
            <a:p>
              <a:pPr lvl="0">
                <a:spcBef>
                  <a:spcPts val="0"/>
                </a:spcBef>
                <a:buNone/>
              </a:pPr>
              <a:endParaRPr/>
            </a:p>
          </p:txBody>
        </p:sp>
        <p:sp>
          <p:nvSpPr>
            <p:cNvPr id="6" name="Shape 430"/>
            <p:cNvSpPr txBox="1"/>
            <p:nvPr/>
          </p:nvSpPr>
          <p:spPr>
            <a:xfrm>
              <a:off x="3210559" y="987550"/>
              <a:ext cx="1219200" cy="1016099"/>
            </a:xfrm>
            <a:prstGeom prst="rect">
              <a:avLst/>
            </a:prstGeom>
            <a:noFill/>
            <a:ln>
              <a:noFill/>
            </a:ln>
          </p:spPr>
          <p:txBody>
            <a:bodyPr lIns="29200" tIns="29200" rIns="29200" bIns="29200" anchor="ctr" anchorCtr="0">
              <a:noAutofit/>
            </a:bodyPr>
            <a:lstStyle/>
            <a:p>
              <a:pPr marL="0" marR="0" lvl="0" indent="0" algn="ctr" rtl="0">
                <a:lnSpc>
                  <a:spcPct val="90000"/>
                </a:lnSpc>
                <a:spcBef>
                  <a:spcPts val="0"/>
                </a:spcBef>
                <a:spcAft>
                  <a:spcPts val="0"/>
                </a:spcAft>
                <a:buSzPct val="25000"/>
                <a:buNone/>
              </a:pPr>
              <a:r>
                <a:rPr lang="en-US" sz="2300" b="0" i="0" u="none" strike="noStrike" cap="none" dirty="0">
                  <a:solidFill>
                    <a:srgbClr val="000000"/>
                  </a:solidFill>
                  <a:latin typeface="Questrial"/>
                  <a:ea typeface="Questrial"/>
                  <a:cs typeface="Questrial"/>
                  <a:sym typeface="Questrial"/>
                </a:rPr>
                <a:t>Systemic</a:t>
              </a:r>
            </a:p>
          </p:txBody>
        </p:sp>
        <p:sp>
          <p:nvSpPr>
            <p:cNvPr id="7" name="Shape 431"/>
            <p:cNvSpPr/>
            <p:nvPr/>
          </p:nvSpPr>
          <p:spPr>
            <a:xfrm>
              <a:off x="1341120" y="386079"/>
              <a:ext cx="3413700" cy="3413700"/>
            </a:xfrm>
            <a:prstGeom prst="pie">
              <a:avLst>
                <a:gd name="adj1" fmla="val 1800000"/>
                <a:gd name="adj2" fmla="val 9000000"/>
              </a:avLst>
            </a:prstGeom>
            <a:solidFill>
              <a:schemeClr val="accent3"/>
            </a:solidFill>
            <a:ln>
              <a:noFill/>
            </a:ln>
            <a:effectLst>
              <a:outerShdw blurRad="38100" dist="30000" dir="5400000" rotWithShape="0">
                <a:srgbClr val="000000">
                  <a:alpha val="44710"/>
                </a:srgbClr>
              </a:outerShdw>
            </a:effectLst>
          </p:spPr>
          <p:txBody>
            <a:bodyPr lIns="91425" tIns="91425" rIns="91425" bIns="91425" anchor="ctr" anchorCtr="0">
              <a:noAutofit/>
            </a:bodyPr>
            <a:lstStyle/>
            <a:p>
              <a:pPr lvl="0">
                <a:spcBef>
                  <a:spcPts val="0"/>
                </a:spcBef>
                <a:buNone/>
              </a:pPr>
              <a:endParaRPr/>
            </a:p>
          </p:txBody>
        </p:sp>
        <p:sp>
          <p:nvSpPr>
            <p:cNvPr id="8" name="Shape 432"/>
            <p:cNvSpPr txBox="1"/>
            <p:nvPr/>
          </p:nvSpPr>
          <p:spPr>
            <a:xfrm>
              <a:off x="2153919" y="2600959"/>
              <a:ext cx="1828800" cy="894000"/>
            </a:xfrm>
            <a:prstGeom prst="rect">
              <a:avLst/>
            </a:prstGeom>
            <a:noFill/>
            <a:ln>
              <a:noFill/>
            </a:ln>
          </p:spPr>
          <p:txBody>
            <a:bodyPr lIns="29200" tIns="29200" rIns="29200" bIns="29200" anchor="ctr" anchorCtr="0">
              <a:noAutofit/>
            </a:bodyPr>
            <a:lstStyle/>
            <a:p>
              <a:pPr marL="0" marR="0" lvl="0" indent="0" algn="ctr" rtl="0">
                <a:lnSpc>
                  <a:spcPct val="90000"/>
                </a:lnSpc>
                <a:spcBef>
                  <a:spcPts val="0"/>
                </a:spcBef>
                <a:spcAft>
                  <a:spcPts val="0"/>
                </a:spcAft>
                <a:buSzPct val="25000"/>
                <a:buNone/>
              </a:pPr>
              <a:r>
                <a:rPr lang="en-US" sz="2300" b="0" i="0" u="none" strike="noStrike" cap="none" dirty="0">
                  <a:solidFill>
                    <a:srgbClr val="000000"/>
                  </a:solidFill>
                  <a:latin typeface="Questrial"/>
                  <a:ea typeface="Questrial"/>
                  <a:cs typeface="Questrial"/>
                  <a:sym typeface="Questrial"/>
                </a:rPr>
                <a:t>Instructional</a:t>
              </a:r>
            </a:p>
          </p:txBody>
        </p:sp>
        <p:sp>
          <p:nvSpPr>
            <p:cNvPr id="9" name="Shape 433"/>
            <p:cNvSpPr/>
            <p:nvPr/>
          </p:nvSpPr>
          <p:spPr>
            <a:xfrm>
              <a:off x="1270812" y="264159"/>
              <a:ext cx="3413700" cy="3413700"/>
            </a:xfrm>
            <a:prstGeom prst="pie">
              <a:avLst>
                <a:gd name="adj1" fmla="val 9000000"/>
                <a:gd name="adj2" fmla="val 16200000"/>
              </a:avLst>
            </a:prstGeom>
            <a:solidFill>
              <a:srgbClr val="D8B259"/>
            </a:solidFill>
            <a:ln>
              <a:noFill/>
            </a:ln>
            <a:effectLst>
              <a:outerShdw blurRad="38100" dist="30000" dir="5400000" rotWithShape="0">
                <a:srgbClr val="000000">
                  <a:alpha val="44710"/>
                </a:srgbClr>
              </a:outerShdw>
            </a:effectLst>
          </p:spPr>
          <p:txBody>
            <a:bodyPr lIns="91425" tIns="91425" rIns="91425" bIns="91425" anchor="ctr" anchorCtr="0">
              <a:noAutofit/>
            </a:bodyPr>
            <a:lstStyle/>
            <a:p>
              <a:pPr lvl="0">
                <a:spcBef>
                  <a:spcPts val="0"/>
                </a:spcBef>
                <a:buNone/>
              </a:pPr>
              <a:endParaRPr/>
            </a:p>
          </p:txBody>
        </p:sp>
        <p:sp>
          <p:nvSpPr>
            <p:cNvPr id="10" name="Shape 434"/>
            <p:cNvSpPr txBox="1"/>
            <p:nvPr/>
          </p:nvSpPr>
          <p:spPr>
            <a:xfrm>
              <a:off x="1666240" y="987550"/>
              <a:ext cx="1219200" cy="1016099"/>
            </a:xfrm>
            <a:prstGeom prst="rect">
              <a:avLst/>
            </a:prstGeom>
            <a:noFill/>
            <a:ln>
              <a:noFill/>
            </a:ln>
          </p:spPr>
          <p:txBody>
            <a:bodyPr lIns="29200" tIns="29200" rIns="29200" bIns="29200" anchor="ctr" anchorCtr="0">
              <a:noAutofit/>
            </a:bodyPr>
            <a:lstStyle/>
            <a:p>
              <a:pPr marL="0" marR="0" lvl="0" indent="0" algn="ctr" rtl="0">
                <a:lnSpc>
                  <a:spcPct val="90000"/>
                </a:lnSpc>
                <a:spcBef>
                  <a:spcPts val="0"/>
                </a:spcBef>
                <a:spcAft>
                  <a:spcPts val="0"/>
                </a:spcAft>
                <a:buSzPct val="25000"/>
                <a:buNone/>
              </a:pPr>
              <a:r>
                <a:rPr lang="en-US" sz="2300" b="0" i="0" u="none" strike="noStrike" cap="none" dirty="0">
                  <a:solidFill>
                    <a:srgbClr val="000000"/>
                  </a:solidFill>
                  <a:latin typeface="Questrial"/>
                  <a:ea typeface="Questrial"/>
                  <a:cs typeface="Questrial"/>
                  <a:sym typeface="Questrial"/>
                </a:rPr>
                <a:t>Relational</a:t>
              </a:r>
            </a:p>
          </p:txBody>
        </p:sp>
        <p:sp>
          <p:nvSpPr>
            <p:cNvPr id="11" name="Shape 435"/>
            <p:cNvSpPr/>
            <p:nvPr/>
          </p:nvSpPr>
          <p:spPr>
            <a:xfrm>
              <a:off x="1200379" y="52831"/>
              <a:ext cx="3836400" cy="3836400"/>
            </a:xfrm>
            <a:custGeom>
              <a:avLst/>
              <a:gdLst/>
              <a:ahLst/>
              <a:cxnLst/>
              <a:rect l="0" t="0" r="0" b="0"/>
              <a:pathLst>
                <a:path w="120000" h="120000" extrusionOk="0">
                  <a:moveTo>
                    <a:pt x="59990" y="4067"/>
                  </a:moveTo>
                  <a:lnTo>
                    <a:pt x="59990" y="4067"/>
                  </a:lnTo>
                  <a:cubicBezTo>
                    <a:pt x="79140" y="4064"/>
                    <a:pt x="96962" y="13841"/>
                    <a:pt x="107237" y="29987"/>
                  </a:cubicBezTo>
                  <a:cubicBezTo>
                    <a:pt x="117512" y="46133"/>
                    <a:pt x="118815" y="66406"/>
                    <a:pt x="110690" y="83732"/>
                  </a:cubicBezTo>
                  <a:lnTo>
                    <a:pt x="114163" y="85760"/>
                  </a:lnTo>
                  <a:lnTo>
                    <a:pt x="105716" y="86699"/>
                  </a:lnTo>
                  <a:lnTo>
                    <a:pt x="101974" y="78642"/>
                  </a:lnTo>
                  <a:lnTo>
                    <a:pt x="105446" y="80670"/>
                  </a:lnTo>
                  <a:cubicBezTo>
                    <a:pt x="112495" y="65244"/>
                    <a:pt x="111199" y="47300"/>
                    <a:pt x="102006" y="33042"/>
                  </a:cubicBezTo>
                  <a:cubicBezTo>
                    <a:pt x="92813" y="18783"/>
                    <a:pt x="76984" y="10166"/>
                    <a:pt x="59991" y="10169"/>
                  </a:cubicBezTo>
                  <a:close/>
                </a:path>
              </a:pathLst>
            </a:custGeom>
            <a:solidFill>
              <a:srgbClr val="DC7F45"/>
            </a:solidFill>
            <a:ln>
              <a:noFill/>
            </a:ln>
            <a:effectLst>
              <a:outerShdw blurRad="38100" dist="30000" dir="5400000" rotWithShape="0">
                <a:srgbClr val="000000">
                  <a:alpha val="44710"/>
                </a:srgbClr>
              </a:outerShdw>
            </a:effectLst>
          </p:spPr>
          <p:txBody>
            <a:bodyPr lIns="91425" tIns="91425" rIns="91425" bIns="91425" anchor="ctr" anchorCtr="0">
              <a:noAutofit/>
            </a:bodyPr>
            <a:lstStyle/>
            <a:p>
              <a:pPr lvl="0">
                <a:spcBef>
                  <a:spcPts val="0"/>
                </a:spcBef>
                <a:buNone/>
              </a:pPr>
              <a:endParaRPr/>
            </a:p>
          </p:txBody>
        </p:sp>
        <p:sp>
          <p:nvSpPr>
            <p:cNvPr id="12" name="Shape 436"/>
            <p:cNvSpPr/>
            <p:nvPr/>
          </p:nvSpPr>
          <p:spPr>
            <a:xfrm>
              <a:off x="1129791" y="174535"/>
              <a:ext cx="3836400" cy="3836400"/>
            </a:xfrm>
            <a:custGeom>
              <a:avLst/>
              <a:gdLst/>
              <a:ahLst/>
              <a:cxnLst/>
              <a:rect l="0" t="0" r="0" b="0"/>
              <a:pathLst>
                <a:path w="120000" h="120000" extrusionOk="0">
                  <a:moveTo>
                    <a:pt x="108324" y="88232"/>
                  </a:moveTo>
                  <a:lnTo>
                    <a:pt x="108324" y="88232"/>
                  </a:lnTo>
                  <a:cubicBezTo>
                    <a:pt x="98740" y="104609"/>
                    <a:pt x="81501" y="115016"/>
                    <a:pt x="62533" y="115875"/>
                  </a:cubicBezTo>
                  <a:cubicBezTo>
                    <a:pt x="43566" y="116734"/>
                    <a:pt x="25455" y="107927"/>
                    <a:pt x="14428" y="92483"/>
                  </a:cubicBezTo>
                  <a:lnTo>
                    <a:pt x="10960" y="94508"/>
                  </a:lnTo>
                  <a:lnTo>
                    <a:pt x="14287" y="86706"/>
                  </a:lnTo>
                  <a:lnTo>
                    <a:pt x="23148" y="87388"/>
                  </a:lnTo>
                  <a:lnTo>
                    <a:pt x="19682" y="89413"/>
                  </a:lnTo>
                  <a:cubicBezTo>
                    <a:pt x="29617" y="102968"/>
                    <a:pt x="45727" y="110619"/>
                    <a:pt x="62537" y="109766"/>
                  </a:cubicBezTo>
                  <a:cubicBezTo>
                    <a:pt x="79347" y="108913"/>
                    <a:pt x="94595" y="99670"/>
                    <a:pt x="103100" y="85180"/>
                  </a:cubicBezTo>
                  <a:close/>
                </a:path>
              </a:pathLst>
            </a:custGeom>
            <a:solidFill>
              <a:schemeClr val="accent3"/>
            </a:solidFill>
            <a:ln>
              <a:noFill/>
            </a:ln>
            <a:effectLst>
              <a:outerShdw blurRad="38100" dist="30000" dir="5400000" rotWithShape="0">
                <a:srgbClr val="000000">
                  <a:alpha val="44710"/>
                </a:srgbClr>
              </a:outerShdw>
            </a:effectLst>
          </p:spPr>
          <p:txBody>
            <a:bodyPr lIns="91425" tIns="91425" rIns="91425" bIns="91425" anchor="ctr" anchorCtr="0">
              <a:noAutofit/>
            </a:bodyPr>
            <a:lstStyle/>
            <a:p>
              <a:pPr lvl="0">
                <a:spcBef>
                  <a:spcPts val="0"/>
                </a:spcBef>
                <a:buNone/>
              </a:pPr>
              <a:endParaRPr/>
            </a:p>
          </p:txBody>
        </p:sp>
        <p:sp>
          <p:nvSpPr>
            <p:cNvPr id="13" name="Shape 437"/>
            <p:cNvSpPr/>
            <p:nvPr/>
          </p:nvSpPr>
          <p:spPr>
            <a:xfrm>
              <a:off x="1059203" y="52831"/>
              <a:ext cx="3836400" cy="3836400"/>
            </a:xfrm>
            <a:custGeom>
              <a:avLst/>
              <a:gdLst/>
              <a:ahLst/>
              <a:cxnLst/>
              <a:rect l="0" t="0" r="0" b="0"/>
              <a:pathLst>
                <a:path w="120000" h="120000" extrusionOk="0">
                  <a:moveTo>
                    <a:pt x="11671" y="88224"/>
                  </a:moveTo>
                  <a:cubicBezTo>
                    <a:pt x="1998" y="71690"/>
                    <a:pt x="1465" y="51361"/>
                    <a:pt x="10257" y="34344"/>
                  </a:cubicBezTo>
                  <a:cubicBezTo>
                    <a:pt x="19049" y="17326"/>
                    <a:pt x="35943" y="5986"/>
                    <a:pt x="55035" y="4287"/>
                  </a:cubicBezTo>
                  <a:lnTo>
                    <a:pt x="55035" y="232"/>
                  </a:lnTo>
                  <a:lnTo>
                    <a:pt x="60008" y="7118"/>
                  </a:lnTo>
                  <a:lnTo>
                    <a:pt x="55033" y="14469"/>
                  </a:lnTo>
                  <a:lnTo>
                    <a:pt x="55034" y="10416"/>
                  </a:lnTo>
                  <a:lnTo>
                    <a:pt x="55034" y="10416"/>
                  </a:lnTo>
                  <a:cubicBezTo>
                    <a:pt x="38106" y="12103"/>
                    <a:pt x="23203" y="22270"/>
                    <a:pt x="15487" y="37396"/>
                  </a:cubicBezTo>
                  <a:cubicBezTo>
                    <a:pt x="7770" y="52522"/>
                    <a:pt x="8301" y="70526"/>
                    <a:pt x="16895" y="85173"/>
                  </a:cubicBezTo>
                  <a:close/>
                </a:path>
              </a:pathLst>
            </a:custGeom>
            <a:solidFill>
              <a:srgbClr val="D8B259"/>
            </a:solidFill>
            <a:ln>
              <a:noFill/>
            </a:ln>
            <a:effectLst>
              <a:outerShdw blurRad="38100" dist="30000" dir="5400000" rotWithShape="0">
                <a:srgbClr val="000000">
                  <a:alpha val="44710"/>
                </a:srgbClr>
              </a:outerShdw>
            </a:effectLst>
          </p:spPr>
          <p:txBody>
            <a:bodyPr lIns="91425" tIns="91425" rIns="91425" bIns="91425" anchor="ctr" anchorCtr="0">
              <a:noAutofit/>
            </a:bodyPr>
            <a:lstStyle/>
            <a:p>
              <a:pPr lvl="0">
                <a:spcBef>
                  <a:spcPts val="0"/>
                </a:spcBef>
                <a:buNone/>
              </a:pPr>
              <a:endParaRPr/>
            </a:p>
          </p:txBody>
        </p:sp>
      </p:grpSp>
    </p:spTree>
    <p:extLst>
      <p:ext uri="{BB962C8B-B14F-4D97-AF65-F5344CB8AC3E}">
        <p14:creationId xmlns:p14="http://schemas.microsoft.com/office/powerpoint/2010/main" val="196336287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612775" y="228600"/>
            <a:ext cx="8153400" cy="990600"/>
          </a:xfrm>
        </p:spPr>
        <p:txBody>
          <a:bodyPr/>
          <a:lstStyle/>
          <a:p>
            <a:r>
              <a:rPr lang="en-US" b="1" dirty="0" smtClean="0">
                <a:latin typeface="Garamond" charset="0"/>
              </a:rPr>
              <a:t>School-wide goals and strategies</a:t>
            </a:r>
            <a:endParaRPr lang="en-US" sz="3600" dirty="0">
              <a:latin typeface="Garamond" charset="0"/>
            </a:endParaRPr>
          </a:p>
        </p:txBody>
      </p:sp>
      <p:sp>
        <p:nvSpPr>
          <p:cNvPr id="3" name="Content Placeholder 2"/>
          <p:cNvSpPr>
            <a:spLocks noGrp="1"/>
          </p:cNvSpPr>
          <p:nvPr>
            <p:ph sz="quarter" idx="1"/>
          </p:nvPr>
        </p:nvSpPr>
        <p:spPr>
          <a:xfrm>
            <a:off x="0" y="1600200"/>
            <a:ext cx="9144000" cy="4227513"/>
          </a:xfrm>
        </p:spPr>
        <p:txBody>
          <a:bodyPr/>
          <a:lstStyle/>
          <a:p>
            <a:r>
              <a:rPr lang="en-US" sz="2800" b="1" i="1" dirty="0" smtClean="0">
                <a:latin typeface="Calibri"/>
                <a:cs typeface="Calibri"/>
              </a:rPr>
              <a:t>Leadership Development</a:t>
            </a:r>
            <a:r>
              <a:rPr lang="en-US" sz="2800" i="1" dirty="0" smtClean="0">
                <a:latin typeface="Calibri"/>
                <a:cs typeface="Calibri"/>
              </a:rPr>
              <a:t>: For students as well as educators</a:t>
            </a:r>
            <a:endParaRPr lang="en-US" sz="2800" i="1" dirty="0">
              <a:latin typeface="Calibri"/>
              <a:cs typeface="Calibri"/>
            </a:endParaRPr>
          </a:p>
          <a:p>
            <a:r>
              <a:rPr lang="en-US" sz="2800" dirty="0">
                <a:latin typeface="Calibri"/>
                <a:cs typeface="Calibri"/>
              </a:rPr>
              <a:t>Prosocial </a:t>
            </a:r>
            <a:r>
              <a:rPr lang="en-US" sz="2800" b="1" i="1" dirty="0">
                <a:latin typeface="Calibri"/>
                <a:cs typeface="Calibri"/>
              </a:rPr>
              <a:t>indicators of success </a:t>
            </a:r>
            <a:r>
              <a:rPr lang="en-US" sz="2800" dirty="0">
                <a:latin typeface="Calibri"/>
                <a:cs typeface="Calibri"/>
              </a:rPr>
              <a:t> </a:t>
            </a:r>
          </a:p>
          <a:p>
            <a:r>
              <a:rPr lang="en-US" sz="2800" dirty="0">
                <a:latin typeface="Calibri"/>
                <a:cs typeface="Calibri"/>
              </a:rPr>
              <a:t>Improvement goals are </a:t>
            </a:r>
            <a:r>
              <a:rPr lang="en-US" sz="2800" b="1" i="1" dirty="0">
                <a:latin typeface="Calibri"/>
                <a:cs typeface="Calibri"/>
              </a:rPr>
              <a:t>tailored </a:t>
            </a:r>
            <a:r>
              <a:rPr lang="en-US" sz="2800" i="1" dirty="0">
                <a:latin typeface="Calibri"/>
                <a:cs typeface="Calibri"/>
              </a:rPr>
              <a:t>to </a:t>
            </a:r>
            <a:r>
              <a:rPr lang="en-US" sz="2800" i="1">
                <a:latin typeface="Calibri"/>
                <a:cs typeface="Calibri"/>
              </a:rPr>
              <a:t>the </a:t>
            </a:r>
            <a:r>
              <a:rPr lang="en-US" sz="2800" i="1" smtClean="0">
                <a:latin typeface="Calibri"/>
                <a:cs typeface="Calibri"/>
              </a:rPr>
              <a:t>unique/contextual </a:t>
            </a:r>
            <a:r>
              <a:rPr lang="en-US" sz="2800" i="1" dirty="0">
                <a:latin typeface="Calibri"/>
                <a:cs typeface="Calibri"/>
              </a:rPr>
              <a:t>needs of the students</a:t>
            </a:r>
            <a:r>
              <a:rPr lang="en-US" sz="2800" dirty="0">
                <a:latin typeface="Calibri"/>
                <a:cs typeface="Calibri"/>
              </a:rPr>
              <a:t> and the individual school community</a:t>
            </a:r>
          </a:p>
          <a:p>
            <a:r>
              <a:rPr lang="en-US" sz="2800" b="1" i="1" dirty="0" smtClean="0">
                <a:latin typeface="Calibri"/>
                <a:cs typeface="Calibri"/>
              </a:rPr>
              <a:t>Policy reform</a:t>
            </a:r>
            <a:r>
              <a:rPr lang="en-US" sz="2800" i="1" dirty="0" smtClean="0">
                <a:latin typeface="Calibri"/>
                <a:cs typeface="Calibri"/>
              </a:rPr>
              <a:t>: </a:t>
            </a:r>
            <a:r>
              <a:rPr lang="en-US" sz="2800" dirty="0" smtClean="0">
                <a:latin typeface="Calibri"/>
                <a:cs typeface="Calibri"/>
              </a:rPr>
              <a:t>District </a:t>
            </a:r>
            <a:r>
              <a:rPr lang="en-US" sz="2800" dirty="0">
                <a:latin typeface="Calibri"/>
                <a:cs typeface="Calibri"/>
              </a:rPr>
              <a:t>level </a:t>
            </a:r>
            <a:r>
              <a:rPr lang="en-US" sz="2800" dirty="0" smtClean="0">
                <a:latin typeface="Calibri"/>
                <a:cs typeface="Calibri"/>
              </a:rPr>
              <a:t>and </a:t>
            </a:r>
            <a:r>
              <a:rPr lang="en-US" sz="2800" dirty="0">
                <a:latin typeface="Calibri"/>
                <a:cs typeface="Calibri"/>
              </a:rPr>
              <a:t>ideally State </a:t>
            </a:r>
            <a:r>
              <a:rPr lang="en-US" sz="2800" dirty="0" smtClean="0">
                <a:latin typeface="Calibri"/>
                <a:cs typeface="Calibri"/>
              </a:rPr>
              <a:t>level</a:t>
            </a:r>
            <a:endParaRPr lang="en-US" sz="2800" i="1" dirty="0">
              <a:latin typeface="Calibri"/>
              <a:cs typeface="Calibri"/>
            </a:endParaRPr>
          </a:p>
          <a:p>
            <a:r>
              <a:rPr lang="en-US" sz="2800" b="1" i="1" dirty="0">
                <a:latin typeface="Calibri"/>
                <a:cs typeface="Calibri"/>
              </a:rPr>
              <a:t>Adult learning </a:t>
            </a:r>
            <a:r>
              <a:rPr lang="en-US" sz="2800" dirty="0">
                <a:latin typeface="Calibri"/>
                <a:cs typeface="Calibri"/>
              </a:rPr>
              <a:t>and professional learning communities </a:t>
            </a:r>
          </a:p>
          <a:p>
            <a:r>
              <a:rPr lang="en-US" sz="2800" dirty="0">
                <a:latin typeface="Calibri"/>
                <a:cs typeface="Calibri"/>
              </a:rPr>
              <a:t>Professional </a:t>
            </a:r>
            <a:r>
              <a:rPr lang="en-US" sz="2800" b="1" i="1" dirty="0">
                <a:latin typeface="Calibri"/>
                <a:cs typeface="Calibri"/>
              </a:rPr>
              <a:t>codes of conduct</a:t>
            </a:r>
            <a:r>
              <a:rPr lang="en-US" sz="2800" dirty="0">
                <a:latin typeface="Calibri"/>
                <a:cs typeface="Calibri"/>
              </a:rPr>
              <a:t>/rules/</a:t>
            </a:r>
            <a:r>
              <a:rPr lang="en-US" sz="2800" dirty="0" smtClean="0">
                <a:latin typeface="Calibri"/>
                <a:cs typeface="Calibri"/>
              </a:rPr>
              <a:t>norms: </a:t>
            </a:r>
            <a:r>
              <a:rPr lang="en-US" sz="2800" b="1" dirty="0" smtClean="0">
                <a:latin typeface="Calibri"/>
                <a:cs typeface="Calibri"/>
              </a:rPr>
              <a:t>Witness?</a:t>
            </a:r>
            <a:endParaRPr lang="en-US" sz="2800" b="1" dirty="0">
              <a:latin typeface="Calibri"/>
              <a:cs typeface="Calibri"/>
            </a:endParaRPr>
          </a:p>
          <a:p>
            <a:r>
              <a:rPr lang="en-US" sz="2800" b="1" i="1" dirty="0">
                <a:latin typeface="Calibri"/>
                <a:cs typeface="Calibri"/>
              </a:rPr>
              <a:t>Prosocial education</a:t>
            </a:r>
            <a:r>
              <a:rPr lang="en-US" sz="2800" b="1" dirty="0">
                <a:latin typeface="Calibri"/>
                <a:cs typeface="Calibri"/>
              </a:rPr>
              <a:t> </a:t>
            </a:r>
            <a:r>
              <a:rPr lang="en-US" sz="2800" dirty="0">
                <a:latin typeface="Calibri"/>
                <a:cs typeface="Calibri"/>
              </a:rPr>
              <a:t>is an explicit and valued </a:t>
            </a:r>
            <a:r>
              <a:rPr lang="en-US" sz="2800" dirty="0" smtClean="0">
                <a:latin typeface="Calibri"/>
                <a:cs typeface="Calibri"/>
              </a:rPr>
              <a:t>goal</a:t>
            </a:r>
            <a:endParaRPr lang="en-US" sz="2800" b="1" dirty="0">
              <a:latin typeface="Calibri"/>
              <a:cs typeface="Calibri"/>
            </a:endParaRPr>
          </a:p>
        </p:txBody>
      </p:sp>
    </p:spTree>
    <p:extLst>
      <p:ext uri="{BB962C8B-B14F-4D97-AF65-F5344CB8AC3E}">
        <p14:creationId xmlns:p14="http://schemas.microsoft.com/office/powerpoint/2010/main" val="409304494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0" y="228600"/>
            <a:ext cx="9144000" cy="990600"/>
          </a:xfrm>
        </p:spPr>
        <p:txBody>
          <a:bodyPr/>
          <a:lstStyle/>
          <a:p>
            <a:r>
              <a:rPr lang="en-US" b="1" dirty="0" smtClean="0">
                <a:latin typeface="Garamond" charset="0"/>
              </a:rPr>
              <a:t>Instructional goals and strategies </a:t>
            </a:r>
            <a:endParaRPr lang="en-US" sz="2400" dirty="0">
              <a:latin typeface="Garamond" charset="0"/>
            </a:endParaRPr>
          </a:p>
        </p:txBody>
      </p:sp>
      <p:sp>
        <p:nvSpPr>
          <p:cNvPr id="3" name="Content Placeholder 2"/>
          <p:cNvSpPr>
            <a:spLocks noGrp="1"/>
          </p:cNvSpPr>
          <p:nvPr>
            <p:ph sz="quarter" idx="1"/>
          </p:nvPr>
        </p:nvSpPr>
        <p:spPr>
          <a:xfrm>
            <a:off x="0" y="1600200"/>
            <a:ext cx="8766175" cy="4227513"/>
          </a:xfrm>
        </p:spPr>
        <p:txBody>
          <a:bodyPr/>
          <a:lstStyle/>
          <a:p>
            <a:endParaRPr lang="en-US" sz="2800" dirty="0" smtClean="0"/>
          </a:p>
          <a:p>
            <a:r>
              <a:rPr lang="en-US" sz="2800" dirty="0" smtClean="0">
                <a:latin typeface="Calibri"/>
                <a:cs typeface="Calibri"/>
              </a:rPr>
              <a:t>Being </a:t>
            </a:r>
            <a:r>
              <a:rPr lang="en-US" sz="2800" dirty="0">
                <a:latin typeface="Calibri"/>
                <a:cs typeface="Calibri"/>
              </a:rPr>
              <a:t>a helpful “</a:t>
            </a:r>
            <a:r>
              <a:rPr lang="en-US" sz="2800" i="1" dirty="0">
                <a:latin typeface="Calibri"/>
                <a:cs typeface="Calibri"/>
              </a:rPr>
              <a:t>living example</a:t>
            </a:r>
            <a:r>
              <a:rPr lang="en-US" sz="2800" dirty="0">
                <a:latin typeface="Calibri"/>
                <a:cs typeface="Calibri"/>
              </a:rPr>
              <a:t>”  </a:t>
            </a:r>
            <a:r>
              <a:rPr lang="en-US" sz="2800" dirty="0" smtClean="0">
                <a:latin typeface="Calibri"/>
                <a:cs typeface="Calibri"/>
              </a:rPr>
              <a:t>- </a:t>
            </a:r>
            <a:r>
              <a:rPr lang="en-US" sz="2800" b="1" dirty="0" smtClean="0">
                <a:latin typeface="Calibri"/>
                <a:cs typeface="Calibri"/>
              </a:rPr>
              <a:t>modeling</a:t>
            </a:r>
            <a:endParaRPr lang="en-US" sz="2800" b="1" dirty="0">
              <a:latin typeface="Calibri"/>
              <a:cs typeface="Calibri"/>
            </a:endParaRPr>
          </a:p>
          <a:p>
            <a:r>
              <a:rPr lang="en-US" sz="2800" b="1" i="1" dirty="0" smtClean="0">
                <a:latin typeface="Calibri"/>
                <a:cs typeface="Calibri"/>
              </a:rPr>
              <a:t>Managing </a:t>
            </a:r>
            <a:r>
              <a:rPr lang="en-US" sz="2800" b="1" i="1" dirty="0">
                <a:latin typeface="Calibri"/>
                <a:cs typeface="Calibri"/>
              </a:rPr>
              <a:t>classrooms</a:t>
            </a:r>
            <a:r>
              <a:rPr lang="en-US" sz="2800" b="1" dirty="0">
                <a:latin typeface="Calibri"/>
                <a:cs typeface="Calibri"/>
              </a:rPr>
              <a:t> </a:t>
            </a:r>
            <a:r>
              <a:rPr lang="en-US" sz="2800" dirty="0">
                <a:latin typeface="Calibri"/>
                <a:cs typeface="Calibri"/>
              </a:rPr>
              <a:t>and offices in dignified and democratically informed ways that always focus on student engagement, co-leadership and restorative </a:t>
            </a:r>
            <a:r>
              <a:rPr lang="en-US" sz="2800" dirty="0" smtClean="0">
                <a:latin typeface="Calibri"/>
                <a:cs typeface="Calibri"/>
              </a:rPr>
              <a:t>practices.</a:t>
            </a:r>
          </a:p>
          <a:p>
            <a:r>
              <a:rPr lang="en-US" sz="2800" dirty="0" smtClean="0">
                <a:latin typeface="Calibri"/>
                <a:cs typeface="Calibri"/>
              </a:rPr>
              <a:t>Utilizing </a:t>
            </a:r>
            <a:r>
              <a:rPr lang="en-US" sz="2800" b="1" i="1" dirty="0">
                <a:latin typeface="Calibri"/>
                <a:cs typeface="Calibri"/>
              </a:rPr>
              <a:t>pedagogies</a:t>
            </a:r>
            <a:r>
              <a:rPr lang="en-US" sz="2800" dirty="0">
                <a:latin typeface="Calibri"/>
                <a:cs typeface="Calibri"/>
              </a:rPr>
              <a:t> that promote prosocial instruction  </a:t>
            </a:r>
          </a:p>
          <a:p>
            <a:r>
              <a:rPr lang="en-US" sz="2800" dirty="0" smtClean="0">
                <a:latin typeface="Calibri"/>
                <a:cs typeface="Calibri"/>
              </a:rPr>
              <a:t>Implementing </a:t>
            </a:r>
            <a:r>
              <a:rPr lang="en-US" sz="2800" b="1" i="1" dirty="0" smtClean="0">
                <a:latin typeface="Calibri"/>
                <a:cs typeface="Calibri"/>
              </a:rPr>
              <a:t>curriculum</a:t>
            </a:r>
            <a:endParaRPr lang="en-US" sz="2800" b="1" dirty="0">
              <a:latin typeface="Calibri"/>
              <a:cs typeface="Calibri"/>
            </a:endParaRPr>
          </a:p>
        </p:txBody>
      </p:sp>
    </p:spTree>
    <p:extLst>
      <p:ext uri="{BB962C8B-B14F-4D97-AF65-F5344CB8AC3E}">
        <p14:creationId xmlns:p14="http://schemas.microsoft.com/office/powerpoint/2010/main" val="386535940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39059" y="228600"/>
            <a:ext cx="8527116" cy="990600"/>
          </a:xfrm>
        </p:spPr>
        <p:txBody>
          <a:bodyPr/>
          <a:lstStyle/>
          <a:p>
            <a:r>
              <a:rPr lang="en-US" b="1" dirty="0" smtClean="0">
                <a:latin typeface="Garamond" charset="0"/>
              </a:rPr>
              <a:t>Relational goals and strategies </a:t>
            </a:r>
            <a:endParaRPr lang="en-US" sz="2400" dirty="0">
              <a:latin typeface="Garamond" charset="0"/>
            </a:endParaRPr>
          </a:p>
        </p:txBody>
      </p:sp>
      <p:sp>
        <p:nvSpPr>
          <p:cNvPr id="3" name="Content Placeholder 2"/>
          <p:cNvSpPr>
            <a:spLocks noGrp="1"/>
          </p:cNvSpPr>
          <p:nvPr>
            <p:ph sz="quarter" idx="1"/>
          </p:nvPr>
        </p:nvSpPr>
        <p:spPr>
          <a:xfrm>
            <a:off x="0" y="1600200"/>
            <a:ext cx="8766175" cy="4227513"/>
          </a:xfrm>
        </p:spPr>
        <p:txBody>
          <a:bodyPr/>
          <a:lstStyle/>
          <a:p>
            <a:pPr marL="0" indent="0">
              <a:buNone/>
            </a:pPr>
            <a:endParaRPr lang="en-US" sz="2800" dirty="0" smtClean="0">
              <a:latin typeface="Calibri"/>
              <a:cs typeface="Calibri"/>
            </a:endParaRPr>
          </a:p>
          <a:p>
            <a:r>
              <a:rPr lang="en-US" sz="2800" dirty="0" smtClean="0">
                <a:latin typeface="Calibri"/>
                <a:cs typeface="Calibri"/>
              </a:rPr>
              <a:t>Fostering </a:t>
            </a:r>
            <a:r>
              <a:rPr lang="en-US" sz="2800" b="1" i="1" dirty="0">
                <a:latin typeface="Calibri"/>
                <a:cs typeface="Calibri"/>
              </a:rPr>
              <a:t>meaningful &amp; healthy</a:t>
            </a:r>
            <a:r>
              <a:rPr lang="en-US" sz="2800" i="1" dirty="0">
                <a:latin typeface="Calibri"/>
                <a:cs typeface="Calibri"/>
              </a:rPr>
              <a:t> </a:t>
            </a:r>
            <a:r>
              <a:rPr lang="en-US" sz="2800" dirty="0">
                <a:latin typeface="Calibri"/>
                <a:cs typeface="Calibri"/>
              </a:rPr>
              <a:t>student-teacher/staff </a:t>
            </a:r>
            <a:r>
              <a:rPr lang="en-US" sz="2800" dirty="0" smtClean="0">
                <a:latin typeface="Calibri"/>
                <a:cs typeface="Calibri"/>
              </a:rPr>
              <a:t>relationships: Being connected!</a:t>
            </a:r>
            <a:r>
              <a:rPr lang="en-US" sz="2800" dirty="0">
                <a:latin typeface="Calibri"/>
                <a:cs typeface="Calibri"/>
              </a:rPr>
              <a:t> </a:t>
            </a:r>
            <a:endParaRPr lang="en-US" sz="2800" dirty="0" smtClean="0">
              <a:latin typeface="Calibri"/>
              <a:cs typeface="Calibri"/>
            </a:endParaRPr>
          </a:p>
          <a:p>
            <a:pPr marL="0" indent="0">
              <a:buNone/>
            </a:pPr>
            <a:endParaRPr lang="en-US" sz="2800" dirty="0">
              <a:latin typeface="Calibri"/>
              <a:cs typeface="Calibri"/>
            </a:endParaRPr>
          </a:p>
          <a:p>
            <a:r>
              <a:rPr lang="en-US" sz="2800" dirty="0">
                <a:latin typeface="Calibri"/>
                <a:cs typeface="Calibri"/>
              </a:rPr>
              <a:t>Supporting civic </a:t>
            </a:r>
            <a:r>
              <a:rPr lang="en-US" sz="2800" b="1" i="1" dirty="0" smtClean="0">
                <a:latin typeface="Calibri"/>
                <a:cs typeface="Calibri"/>
              </a:rPr>
              <a:t>engagement and equity </a:t>
            </a:r>
          </a:p>
          <a:p>
            <a:pPr marL="0" indent="0">
              <a:buNone/>
            </a:pPr>
            <a:endParaRPr lang="en-US" sz="2800" b="1" i="1" dirty="0">
              <a:latin typeface="Calibri"/>
              <a:cs typeface="Calibri"/>
            </a:endParaRPr>
          </a:p>
          <a:p>
            <a:r>
              <a:rPr lang="en-US" sz="2800" b="1" dirty="0" smtClean="0">
                <a:latin typeface="Calibri"/>
                <a:cs typeface="Calibri"/>
              </a:rPr>
              <a:t>Parents</a:t>
            </a:r>
            <a:r>
              <a:rPr lang="en-US" sz="2800" b="1" dirty="0">
                <a:latin typeface="Calibri"/>
                <a:cs typeface="Calibri"/>
              </a:rPr>
              <a:t>, educators, and counselors learn and work together </a:t>
            </a:r>
            <a:r>
              <a:rPr lang="en-US" sz="2800" dirty="0">
                <a:latin typeface="Calibri"/>
                <a:cs typeface="Calibri"/>
              </a:rPr>
              <a:t>to </a:t>
            </a:r>
            <a:r>
              <a:rPr lang="en-US" sz="2800" i="1" dirty="0">
                <a:latin typeface="Calibri"/>
                <a:cs typeface="Calibri"/>
              </a:rPr>
              <a:t>recognize and respond to ‘at risk’ students</a:t>
            </a:r>
          </a:p>
          <a:p>
            <a:pPr marL="0" indent="0">
              <a:buNone/>
              <a:defRPr/>
            </a:pPr>
            <a:endParaRPr lang="en-US" sz="2800" dirty="0" smtClean="0"/>
          </a:p>
        </p:txBody>
      </p:sp>
    </p:spTree>
    <p:extLst>
      <p:ext uri="{BB962C8B-B14F-4D97-AF65-F5344CB8AC3E}">
        <p14:creationId xmlns:p14="http://schemas.microsoft.com/office/powerpoint/2010/main" val="184262379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39059" y="228600"/>
            <a:ext cx="8527116" cy="990600"/>
          </a:xfrm>
        </p:spPr>
        <p:txBody>
          <a:bodyPr/>
          <a:lstStyle/>
          <a:p>
            <a:r>
              <a:rPr lang="en-US" b="1" dirty="0" smtClean="0">
                <a:latin typeface="Garamond" charset="0"/>
              </a:rPr>
              <a:t>Reflections and conversations</a:t>
            </a:r>
            <a:endParaRPr lang="en-US" sz="2400" dirty="0">
              <a:latin typeface="Garamond" charset="0"/>
            </a:endParaRPr>
          </a:p>
        </p:txBody>
      </p:sp>
      <p:sp>
        <p:nvSpPr>
          <p:cNvPr id="3" name="Content Placeholder 2"/>
          <p:cNvSpPr>
            <a:spLocks noGrp="1"/>
          </p:cNvSpPr>
          <p:nvPr>
            <p:ph sz="quarter" idx="1"/>
          </p:nvPr>
        </p:nvSpPr>
        <p:spPr>
          <a:xfrm>
            <a:off x="0" y="1600200"/>
            <a:ext cx="8766175" cy="4227513"/>
          </a:xfrm>
        </p:spPr>
        <p:txBody>
          <a:bodyPr/>
          <a:lstStyle/>
          <a:p>
            <a:pPr marL="0" indent="0">
              <a:buNone/>
              <a:defRPr/>
            </a:pPr>
            <a:r>
              <a:rPr lang="en-US" sz="2800" dirty="0" smtClean="0">
                <a:latin typeface="Calibri"/>
                <a:cs typeface="Calibri"/>
              </a:rPr>
              <a:t>In what ways does the goal setting models make sense and/or not?</a:t>
            </a:r>
          </a:p>
          <a:p>
            <a:pPr marL="0" indent="0">
              <a:buNone/>
              <a:defRPr/>
            </a:pPr>
            <a:endParaRPr lang="en-US" sz="2800" dirty="0" smtClean="0">
              <a:latin typeface="Calibri"/>
              <a:cs typeface="Calibri"/>
            </a:endParaRPr>
          </a:p>
          <a:p>
            <a:pPr lvl="1">
              <a:buFont typeface="Wingdings" charset="2"/>
              <a:buChar char="ü"/>
              <a:defRPr/>
            </a:pPr>
            <a:r>
              <a:rPr lang="en-US" sz="3200" dirty="0" smtClean="0">
                <a:latin typeface="Calibri"/>
                <a:cs typeface="Calibri"/>
              </a:rPr>
              <a:t>Reactive vs. proactive?</a:t>
            </a:r>
          </a:p>
          <a:p>
            <a:pPr lvl="1">
              <a:buFont typeface="Wingdings" charset="2"/>
              <a:buChar char="ü"/>
              <a:defRPr/>
            </a:pPr>
            <a:r>
              <a:rPr lang="en-US" sz="3200" dirty="0" smtClean="0">
                <a:latin typeface="Calibri"/>
                <a:cs typeface="Calibri"/>
              </a:rPr>
              <a:t>Priorities setting?</a:t>
            </a:r>
          </a:p>
          <a:p>
            <a:pPr lvl="1">
              <a:buFont typeface="Wingdings" charset="2"/>
              <a:buChar char="ü"/>
              <a:defRPr/>
            </a:pPr>
            <a:r>
              <a:rPr lang="en-US" sz="3200" dirty="0" smtClean="0">
                <a:latin typeface="Calibri"/>
                <a:cs typeface="Calibri"/>
              </a:rPr>
              <a:t>Schoolwide, instructional and relational?</a:t>
            </a:r>
          </a:p>
        </p:txBody>
      </p:sp>
    </p:spTree>
    <p:extLst>
      <p:ext uri="{BB962C8B-B14F-4D97-AF65-F5344CB8AC3E}">
        <p14:creationId xmlns:p14="http://schemas.microsoft.com/office/powerpoint/2010/main" val="312862610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73778" y="228600"/>
            <a:ext cx="8669139" cy="990600"/>
          </a:xfrm>
        </p:spPr>
        <p:txBody>
          <a:bodyPr/>
          <a:lstStyle/>
          <a:p>
            <a:pPr algn="ctr"/>
            <a:r>
              <a:rPr lang="en-US" b="1" dirty="0" smtClean="0">
                <a:latin typeface="Garamond" charset="0"/>
              </a:rPr>
              <a:t>School climate improvement: </a:t>
            </a:r>
            <a:br>
              <a:rPr lang="en-US" b="1" dirty="0" smtClean="0">
                <a:latin typeface="Garamond" charset="0"/>
              </a:rPr>
            </a:br>
            <a:r>
              <a:rPr lang="en-US" sz="2800" b="1" dirty="0" smtClean="0">
                <a:latin typeface="Garamond" charset="0"/>
              </a:rPr>
              <a:t>Essential Questions &amp; Conversations </a:t>
            </a:r>
            <a:endParaRPr lang="en-US" sz="2800" b="1" dirty="0">
              <a:latin typeface="Garamond" charset="0"/>
            </a:endParaRPr>
          </a:p>
        </p:txBody>
      </p:sp>
      <p:sp>
        <p:nvSpPr>
          <p:cNvPr id="3" name="Content Placeholder 2"/>
          <p:cNvSpPr>
            <a:spLocks noGrp="1"/>
          </p:cNvSpPr>
          <p:nvPr>
            <p:ph sz="quarter" idx="1"/>
          </p:nvPr>
        </p:nvSpPr>
        <p:spPr>
          <a:xfrm>
            <a:off x="84667" y="1600200"/>
            <a:ext cx="8858250" cy="4227513"/>
          </a:xfrm>
        </p:spPr>
        <p:txBody>
          <a:bodyPr/>
          <a:lstStyle/>
          <a:p>
            <a:pPr marL="0" indent="0">
              <a:buNone/>
              <a:defRPr/>
            </a:pPr>
            <a:endParaRPr lang="en-US" dirty="0" smtClean="0"/>
          </a:p>
          <a:p>
            <a:pPr marL="0" indent="0">
              <a:buNone/>
              <a:defRPr/>
            </a:pPr>
            <a:r>
              <a:rPr lang="en-US" dirty="0" smtClean="0">
                <a:latin typeface="Calibri"/>
                <a:cs typeface="Calibri"/>
              </a:rPr>
              <a:t>• A </a:t>
            </a:r>
            <a:r>
              <a:rPr lang="en-US" b="1" i="1" u="sng" dirty="0" smtClean="0">
                <a:latin typeface="Calibri"/>
                <a:cs typeface="Calibri"/>
              </a:rPr>
              <a:t>continuous</a:t>
            </a:r>
            <a:r>
              <a:rPr lang="en-US" dirty="0" smtClean="0">
                <a:latin typeface="Calibri"/>
                <a:cs typeface="Calibri"/>
              </a:rPr>
              <a:t> process</a:t>
            </a:r>
            <a:r>
              <a:rPr lang="en-US" dirty="0">
                <a:latin typeface="Calibri"/>
                <a:cs typeface="Calibri"/>
              </a:rPr>
              <a:t> </a:t>
            </a:r>
            <a:r>
              <a:rPr lang="en-US" dirty="0" smtClean="0">
                <a:latin typeface="Calibri"/>
                <a:cs typeface="Calibri"/>
              </a:rPr>
              <a:t>of students, parents/guardians, educators and even community members learning and working together:</a:t>
            </a:r>
          </a:p>
          <a:p>
            <a:pPr>
              <a:buFont typeface="Wingdings" charset="2"/>
              <a:buChar char="Ø"/>
              <a:defRPr/>
            </a:pPr>
            <a:r>
              <a:rPr lang="en-US" sz="2400" dirty="0" smtClean="0">
                <a:latin typeface="Calibri"/>
                <a:cs typeface="Calibri"/>
              </a:rPr>
              <a:t>What kind of school do we want ours to be?</a:t>
            </a:r>
          </a:p>
          <a:p>
            <a:pPr>
              <a:buFont typeface="Wingdings" charset="2"/>
              <a:buChar char="Ø"/>
              <a:defRPr/>
            </a:pPr>
            <a:r>
              <a:rPr lang="en-US" sz="2400" dirty="0" smtClean="0">
                <a:latin typeface="Calibri"/>
                <a:cs typeface="Calibri"/>
              </a:rPr>
              <a:t>What are our current strengths, needs and weaknesses?</a:t>
            </a:r>
          </a:p>
          <a:p>
            <a:pPr>
              <a:buFont typeface="Wingdings" charset="2"/>
              <a:buChar char="Ø"/>
              <a:defRPr/>
            </a:pPr>
            <a:r>
              <a:rPr lang="en-US" sz="2400" dirty="0" smtClean="0">
                <a:latin typeface="Calibri"/>
                <a:cs typeface="Calibri"/>
              </a:rPr>
              <a:t>Understanding what improvement goals we want to work on together?</a:t>
            </a:r>
          </a:p>
          <a:p>
            <a:pPr marL="0" indent="0">
              <a:buNone/>
              <a:defRPr/>
            </a:pPr>
            <a:endParaRPr lang="en-US" sz="1400" dirty="0" smtClean="0"/>
          </a:p>
        </p:txBody>
      </p:sp>
    </p:spTree>
    <p:extLst>
      <p:ext uri="{BB962C8B-B14F-4D97-AF65-F5344CB8AC3E}">
        <p14:creationId xmlns:p14="http://schemas.microsoft.com/office/powerpoint/2010/main" val="290017041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0" y="228600"/>
            <a:ext cx="9065099" cy="990600"/>
          </a:xfrm>
        </p:spPr>
        <p:txBody>
          <a:bodyPr/>
          <a:lstStyle/>
          <a:p>
            <a:pPr algn="ctr"/>
            <a:r>
              <a:rPr lang="en-US" sz="2800" b="1" dirty="0">
                <a:latin typeface="Garamond" charset="0"/>
              </a:rPr>
              <a:t>NSCC’s Cyclical Model of School Climate </a:t>
            </a:r>
            <a:r>
              <a:rPr lang="en-US" sz="2800" b="1" dirty="0" smtClean="0">
                <a:latin typeface="Garamond" charset="0"/>
              </a:rPr>
              <a:t>Improvement </a:t>
            </a:r>
            <a:r>
              <a:rPr lang="en-US" sz="1400" dirty="0" smtClean="0"/>
              <a:t>#6</a:t>
            </a:r>
            <a:r>
              <a:rPr lang="en-US" sz="3200" dirty="0" smtClean="0"/>
              <a:t>:</a:t>
            </a:r>
            <a:br>
              <a:rPr lang="en-US" sz="3200" dirty="0" smtClean="0"/>
            </a:br>
            <a:r>
              <a:rPr lang="en-US" sz="2400" b="1" dirty="0" smtClean="0"/>
              <a:t>A “Road map” - Benchmarks </a:t>
            </a:r>
            <a:endParaRPr lang="en-US" sz="2400" b="1" dirty="0">
              <a:latin typeface="Garamond" charset="0"/>
            </a:endParaRPr>
          </a:p>
        </p:txBody>
      </p:sp>
      <p:sp>
        <p:nvSpPr>
          <p:cNvPr id="3" name="Content Placeholder 2"/>
          <p:cNvSpPr>
            <a:spLocks noGrp="1"/>
          </p:cNvSpPr>
          <p:nvPr>
            <p:ph sz="quarter" idx="1"/>
          </p:nvPr>
        </p:nvSpPr>
        <p:spPr>
          <a:xfrm>
            <a:off x="197931" y="1600200"/>
            <a:ext cx="8568244" cy="4227513"/>
          </a:xfrm>
        </p:spPr>
        <p:txBody>
          <a:bodyPr/>
          <a:lstStyle/>
          <a:p>
            <a:pPr marL="0" indent="0">
              <a:buNone/>
              <a:defRPr/>
            </a:pPr>
            <a:endParaRPr lang="en-US" sz="2400" dirty="0" smtClean="0"/>
          </a:p>
          <a:p>
            <a:pPr marL="0" indent="0">
              <a:buNone/>
              <a:defRPr/>
            </a:pPr>
            <a:endParaRPr lang="en-US" dirty="0" smtClean="0"/>
          </a:p>
        </p:txBody>
      </p:sp>
      <p:pic>
        <p:nvPicPr>
          <p:cNvPr id="4" name="Content Placeholder 3" descr="roadmap stages.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828800"/>
            <a:ext cx="6400800" cy="440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pic>
    </p:spTree>
    <p:extLst>
      <p:ext uri="{BB962C8B-B14F-4D97-AF65-F5344CB8AC3E}">
        <p14:creationId xmlns:p14="http://schemas.microsoft.com/office/powerpoint/2010/main" val="131797743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97930" y="84667"/>
            <a:ext cx="8841481" cy="1134533"/>
          </a:xfrm>
        </p:spPr>
        <p:txBody>
          <a:bodyPr/>
          <a:lstStyle/>
          <a:p>
            <a:pPr algn="ctr"/>
            <a:r>
              <a:rPr lang="en-US" b="1" dirty="0" smtClean="0">
                <a:latin typeface="Garamond" charset="0"/>
              </a:rPr>
              <a:t>Stage </a:t>
            </a:r>
            <a:r>
              <a:rPr lang="en-US" sz="3200" b="1" dirty="0" smtClean="0">
                <a:latin typeface="Garamond" charset="0"/>
              </a:rPr>
              <a:t>1</a:t>
            </a:r>
            <a:r>
              <a:rPr lang="en-US" b="1" dirty="0" smtClean="0">
                <a:latin typeface="Garamond" charset="0"/>
              </a:rPr>
              <a:t> - Planning and preparation: </a:t>
            </a:r>
            <a:br>
              <a:rPr lang="en-US" b="1" dirty="0" smtClean="0">
                <a:latin typeface="Garamond" charset="0"/>
              </a:rPr>
            </a:br>
            <a:r>
              <a:rPr lang="en-US" sz="3600" b="1" dirty="0" smtClean="0">
                <a:latin typeface="Garamond" charset="0"/>
              </a:rPr>
              <a:t>Laying the groundwork</a:t>
            </a:r>
            <a:endParaRPr lang="en-US" sz="3600" b="1" dirty="0">
              <a:latin typeface="Garamond" charset="0"/>
            </a:endParaRPr>
          </a:p>
        </p:txBody>
      </p:sp>
      <p:sp>
        <p:nvSpPr>
          <p:cNvPr id="3" name="Content Placeholder 2"/>
          <p:cNvSpPr>
            <a:spLocks noGrp="1"/>
          </p:cNvSpPr>
          <p:nvPr>
            <p:ph sz="quarter" idx="1"/>
          </p:nvPr>
        </p:nvSpPr>
        <p:spPr>
          <a:xfrm>
            <a:off x="197931" y="1600200"/>
            <a:ext cx="8841480" cy="4227513"/>
          </a:xfrm>
        </p:spPr>
        <p:txBody>
          <a:bodyPr/>
          <a:lstStyle/>
          <a:p>
            <a:pPr marL="0" indent="0">
              <a:buNone/>
              <a:defRPr/>
            </a:pPr>
            <a:r>
              <a:rPr lang="en-US" dirty="0" smtClean="0">
                <a:latin typeface="Calibri"/>
                <a:cs typeface="Calibri"/>
              </a:rPr>
              <a:t>Promoting engagement &amp; collaboration</a:t>
            </a:r>
          </a:p>
          <a:p>
            <a:r>
              <a:rPr lang="en-US" sz="2000" dirty="0" smtClean="0">
                <a:latin typeface="Calibri"/>
                <a:cs typeface="Calibri"/>
              </a:rPr>
              <a:t>Forming </a:t>
            </a:r>
            <a:r>
              <a:rPr lang="en-US" sz="2000" dirty="0">
                <a:latin typeface="Calibri"/>
                <a:cs typeface="Calibri"/>
              </a:rPr>
              <a:t>a </a:t>
            </a:r>
            <a:r>
              <a:rPr lang="en-US" sz="2000" i="1" dirty="0">
                <a:latin typeface="Calibri"/>
                <a:cs typeface="Calibri"/>
              </a:rPr>
              <a:t>representative SC improvement leadership </a:t>
            </a:r>
            <a:r>
              <a:rPr lang="en-US" sz="2000" dirty="0">
                <a:latin typeface="Calibri"/>
                <a:cs typeface="Calibri"/>
              </a:rPr>
              <a:t>team and establishing ground rules </a:t>
            </a:r>
            <a:r>
              <a:rPr lang="en-US" sz="2000" dirty="0" smtClean="0">
                <a:latin typeface="Calibri"/>
                <a:cs typeface="Calibri"/>
              </a:rPr>
              <a:t>collaboratively</a:t>
            </a:r>
            <a:endParaRPr lang="en-US" sz="2000" dirty="0">
              <a:latin typeface="Calibri"/>
              <a:cs typeface="Calibri"/>
            </a:endParaRPr>
          </a:p>
          <a:p>
            <a:r>
              <a:rPr lang="en-US" sz="2000" i="1" dirty="0" smtClean="0">
                <a:latin typeface="Calibri"/>
                <a:cs typeface="Calibri"/>
              </a:rPr>
              <a:t>A shared vision</a:t>
            </a:r>
            <a:r>
              <a:rPr lang="en-US" sz="2000" dirty="0" smtClean="0">
                <a:latin typeface="Calibri"/>
                <a:cs typeface="Calibri"/>
              </a:rPr>
              <a:t>: Building </a:t>
            </a:r>
            <a:r>
              <a:rPr lang="en-US" sz="2000" dirty="0">
                <a:latin typeface="Calibri"/>
                <a:cs typeface="Calibri"/>
              </a:rPr>
              <a:t>support and fostering “Buy In” for the </a:t>
            </a:r>
            <a:r>
              <a:rPr lang="en-US" sz="2000" dirty="0" smtClean="0">
                <a:latin typeface="Calibri"/>
                <a:cs typeface="Calibri"/>
              </a:rPr>
              <a:t>improvement process</a:t>
            </a:r>
            <a:endParaRPr lang="en-US" sz="2000" dirty="0">
              <a:latin typeface="Calibri"/>
              <a:cs typeface="Calibri"/>
            </a:endParaRPr>
          </a:p>
          <a:p>
            <a:r>
              <a:rPr lang="en-US" sz="2000" dirty="0" smtClean="0">
                <a:latin typeface="Calibri"/>
                <a:cs typeface="Calibri"/>
              </a:rPr>
              <a:t>Establishing </a:t>
            </a:r>
            <a:r>
              <a:rPr lang="en-US" sz="2000" dirty="0">
                <a:latin typeface="Calibri"/>
                <a:cs typeface="Calibri"/>
              </a:rPr>
              <a:t>a “no fault” framework </a:t>
            </a:r>
            <a:r>
              <a:rPr lang="en-US" sz="2000" i="1" dirty="0">
                <a:latin typeface="Calibri"/>
                <a:cs typeface="Calibri"/>
              </a:rPr>
              <a:t>and promoting a culture of </a:t>
            </a:r>
            <a:r>
              <a:rPr lang="en-US" sz="2000" i="1" dirty="0" smtClean="0">
                <a:latin typeface="Calibri"/>
                <a:cs typeface="Calibri"/>
              </a:rPr>
              <a:t>trust</a:t>
            </a:r>
            <a:endParaRPr lang="en-US" sz="2000" dirty="0">
              <a:latin typeface="Calibri"/>
              <a:cs typeface="Calibri"/>
            </a:endParaRPr>
          </a:p>
          <a:p>
            <a:r>
              <a:rPr lang="en-US" sz="2000" dirty="0" smtClean="0">
                <a:latin typeface="Calibri"/>
                <a:cs typeface="Calibri"/>
              </a:rPr>
              <a:t>Ensuring </a:t>
            </a:r>
            <a:r>
              <a:rPr lang="en-US" sz="2000" dirty="0">
                <a:latin typeface="Calibri"/>
                <a:cs typeface="Calibri"/>
              </a:rPr>
              <a:t>your team has </a:t>
            </a:r>
            <a:r>
              <a:rPr lang="en-US" sz="2000" i="1" dirty="0">
                <a:latin typeface="Calibri"/>
                <a:cs typeface="Calibri"/>
              </a:rPr>
              <a:t>adequate resources to support the </a:t>
            </a:r>
            <a:r>
              <a:rPr lang="en-US" sz="2000" i="1" dirty="0" smtClean="0">
                <a:latin typeface="Calibri"/>
                <a:cs typeface="Calibri"/>
              </a:rPr>
              <a:t>process</a:t>
            </a:r>
            <a:endParaRPr lang="en-US" sz="2000" dirty="0">
              <a:latin typeface="Calibri"/>
              <a:cs typeface="Calibri"/>
            </a:endParaRPr>
          </a:p>
          <a:p>
            <a:r>
              <a:rPr lang="en-US" sz="2000" i="1" dirty="0" smtClean="0">
                <a:latin typeface="Calibri"/>
                <a:cs typeface="Calibri"/>
              </a:rPr>
              <a:t>Celebrating </a:t>
            </a:r>
            <a:r>
              <a:rPr lang="en-US" sz="2000" i="1" dirty="0">
                <a:latin typeface="Calibri"/>
                <a:cs typeface="Calibri"/>
              </a:rPr>
              <a:t>successes and building on past efforts</a:t>
            </a:r>
          </a:p>
          <a:p>
            <a:r>
              <a:rPr lang="en-US" sz="2000" i="1" dirty="0" smtClean="0">
                <a:latin typeface="Calibri"/>
                <a:cs typeface="Calibri"/>
              </a:rPr>
              <a:t>Reflecting </a:t>
            </a:r>
            <a:r>
              <a:rPr lang="en-US" sz="2000" i="1" dirty="0">
                <a:latin typeface="Calibri"/>
                <a:cs typeface="Calibri"/>
              </a:rPr>
              <a:t>and learning </a:t>
            </a:r>
            <a:r>
              <a:rPr lang="en-US" sz="2000" dirty="0">
                <a:latin typeface="Calibri"/>
                <a:cs typeface="Calibri"/>
              </a:rPr>
              <a:t>from </a:t>
            </a:r>
            <a:r>
              <a:rPr lang="en-US" sz="2000" b="1" dirty="0">
                <a:solidFill>
                  <a:srgbClr val="FF5050"/>
                </a:solidFill>
                <a:latin typeface="Calibri"/>
                <a:cs typeface="Calibri"/>
              </a:rPr>
              <a:t>Stage </a:t>
            </a:r>
            <a:r>
              <a:rPr lang="en-US" sz="2000" b="1" dirty="0" smtClean="0">
                <a:solidFill>
                  <a:srgbClr val="FF5050"/>
                </a:solidFill>
                <a:latin typeface="Calibri"/>
                <a:cs typeface="Calibri"/>
              </a:rPr>
              <a:t>One</a:t>
            </a:r>
            <a:r>
              <a:rPr lang="en-US" sz="2000" dirty="0" smtClean="0">
                <a:latin typeface="Calibri"/>
                <a:cs typeface="Calibri"/>
              </a:rPr>
              <a:t> work: Process assessments</a:t>
            </a:r>
          </a:p>
        </p:txBody>
      </p:sp>
    </p:spTree>
    <p:extLst>
      <p:ext uri="{BB962C8B-B14F-4D97-AF65-F5344CB8AC3E}">
        <p14:creationId xmlns:p14="http://schemas.microsoft.com/office/powerpoint/2010/main" val="162167139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97930" y="228600"/>
            <a:ext cx="8841481" cy="990600"/>
          </a:xfrm>
        </p:spPr>
        <p:txBody>
          <a:bodyPr/>
          <a:lstStyle/>
          <a:p>
            <a:pPr algn="ctr"/>
            <a:r>
              <a:rPr lang="en-US" b="1" dirty="0">
                <a:latin typeface="Garamond" charset="0"/>
              </a:rPr>
              <a:t>Stage </a:t>
            </a:r>
            <a:r>
              <a:rPr lang="en-US" sz="3200" b="1" dirty="0" smtClean="0">
                <a:latin typeface="Garamond" charset="0"/>
              </a:rPr>
              <a:t>2</a:t>
            </a:r>
            <a:r>
              <a:rPr lang="en-US" b="1" dirty="0" smtClean="0">
                <a:latin typeface="Garamond" charset="0"/>
              </a:rPr>
              <a:t> </a:t>
            </a:r>
            <a:r>
              <a:rPr lang="en-US" b="1" dirty="0">
                <a:latin typeface="Garamond" charset="0"/>
              </a:rPr>
              <a:t>- Assessment</a:t>
            </a:r>
            <a:endParaRPr lang="en-US" sz="3600" b="1" dirty="0">
              <a:latin typeface="Garamond" charset="0"/>
            </a:endParaRPr>
          </a:p>
        </p:txBody>
      </p:sp>
      <p:sp>
        <p:nvSpPr>
          <p:cNvPr id="3" name="Content Placeholder 2"/>
          <p:cNvSpPr>
            <a:spLocks noGrp="1"/>
          </p:cNvSpPr>
          <p:nvPr>
            <p:ph sz="quarter" idx="1"/>
          </p:nvPr>
        </p:nvSpPr>
        <p:spPr>
          <a:xfrm>
            <a:off x="197931" y="1600200"/>
            <a:ext cx="8568244" cy="4227513"/>
          </a:xfrm>
        </p:spPr>
        <p:txBody>
          <a:bodyPr/>
          <a:lstStyle/>
          <a:p>
            <a:pPr marL="0" indent="0">
              <a:buNone/>
              <a:defRPr/>
            </a:pPr>
            <a:r>
              <a:rPr lang="en-US" sz="2800" dirty="0" smtClean="0">
                <a:latin typeface="Calibri"/>
                <a:cs typeface="Calibri"/>
              </a:rPr>
              <a:t>• Supporting </a:t>
            </a:r>
            <a:r>
              <a:rPr lang="en-US" sz="2800" dirty="0">
                <a:latin typeface="Calibri"/>
                <a:cs typeface="Calibri"/>
              </a:rPr>
              <a:t>the school community’s comprehensive understanding of strengths and potential areas for improvement</a:t>
            </a:r>
            <a:r>
              <a:rPr lang="en-US" sz="2800" dirty="0" smtClean="0">
                <a:latin typeface="Calibri"/>
                <a:cs typeface="Calibri"/>
              </a:rPr>
              <a:t>:</a:t>
            </a:r>
          </a:p>
          <a:p>
            <a:r>
              <a:rPr lang="en-US" sz="2400" dirty="0" smtClean="0">
                <a:latin typeface="Calibri"/>
                <a:cs typeface="Calibri"/>
              </a:rPr>
              <a:t>Systematically </a:t>
            </a:r>
            <a:r>
              <a:rPr lang="en-US" sz="2400" dirty="0">
                <a:latin typeface="Calibri"/>
                <a:cs typeface="Calibri"/>
              </a:rPr>
              <a:t>evaluating the school’s strengths, needs and </a:t>
            </a:r>
            <a:r>
              <a:rPr lang="en-US" sz="2400" dirty="0" smtClean="0">
                <a:latin typeface="Calibri"/>
                <a:cs typeface="Calibri"/>
              </a:rPr>
              <a:t>weaknesses: Prosocially, academically, behaviorally </a:t>
            </a:r>
            <a:endParaRPr lang="en-US" sz="2400" dirty="0">
              <a:latin typeface="Calibri"/>
              <a:cs typeface="Calibri"/>
            </a:endParaRPr>
          </a:p>
          <a:p>
            <a:r>
              <a:rPr lang="en-US" sz="2400" dirty="0" smtClean="0">
                <a:latin typeface="Calibri"/>
                <a:cs typeface="Calibri"/>
              </a:rPr>
              <a:t>Developing </a:t>
            </a:r>
            <a:r>
              <a:rPr lang="en-US" sz="2400" dirty="0">
                <a:latin typeface="Calibri"/>
                <a:cs typeface="Calibri"/>
              </a:rPr>
              <a:t>plans to share evaluation findings with the school </a:t>
            </a:r>
            <a:r>
              <a:rPr lang="en-US" sz="2400" dirty="0" smtClean="0">
                <a:latin typeface="Calibri"/>
                <a:cs typeface="Calibri"/>
              </a:rPr>
              <a:t>community</a:t>
            </a:r>
            <a:endParaRPr lang="en-US" sz="2400" dirty="0">
              <a:latin typeface="Calibri"/>
              <a:cs typeface="Calibri"/>
            </a:endParaRPr>
          </a:p>
          <a:p>
            <a:r>
              <a:rPr lang="en-US" sz="2400" dirty="0" smtClean="0">
                <a:latin typeface="Calibri"/>
                <a:cs typeface="Calibri"/>
              </a:rPr>
              <a:t>Reflecting </a:t>
            </a:r>
            <a:r>
              <a:rPr lang="en-US" sz="2400" dirty="0">
                <a:latin typeface="Calibri"/>
                <a:cs typeface="Calibri"/>
              </a:rPr>
              <a:t>and learning from </a:t>
            </a:r>
            <a:r>
              <a:rPr lang="en-US" sz="2400" b="1" dirty="0">
                <a:solidFill>
                  <a:srgbClr val="9933FF"/>
                </a:solidFill>
                <a:latin typeface="Calibri"/>
                <a:cs typeface="Calibri"/>
              </a:rPr>
              <a:t>Stage </a:t>
            </a:r>
            <a:r>
              <a:rPr lang="en-US" sz="2400" b="1" dirty="0" smtClean="0">
                <a:solidFill>
                  <a:srgbClr val="9933FF"/>
                </a:solidFill>
                <a:latin typeface="Calibri"/>
                <a:cs typeface="Calibri"/>
              </a:rPr>
              <a:t>Two</a:t>
            </a:r>
            <a:r>
              <a:rPr lang="en-US" sz="2400" dirty="0" smtClean="0">
                <a:latin typeface="Calibri"/>
                <a:cs typeface="Calibri"/>
              </a:rPr>
              <a:t> </a:t>
            </a:r>
            <a:r>
              <a:rPr lang="en-US" sz="2400" dirty="0">
                <a:latin typeface="Calibri"/>
                <a:cs typeface="Calibri"/>
              </a:rPr>
              <a:t>work</a:t>
            </a:r>
          </a:p>
          <a:p>
            <a:pPr marL="0" indent="0">
              <a:buNone/>
            </a:pPr>
            <a:endParaRPr lang="en-US" sz="1800" dirty="0" smtClean="0">
              <a:latin typeface="Calibri"/>
              <a:cs typeface="Calibri"/>
            </a:endParaRPr>
          </a:p>
        </p:txBody>
      </p:sp>
    </p:spTree>
    <p:extLst>
      <p:ext uri="{BB962C8B-B14F-4D97-AF65-F5344CB8AC3E}">
        <p14:creationId xmlns:p14="http://schemas.microsoft.com/office/powerpoint/2010/main" val="306292237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612775" y="228600"/>
            <a:ext cx="8153400" cy="990600"/>
          </a:xfrm>
        </p:spPr>
        <p:txBody>
          <a:bodyPr/>
          <a:lstStyle/>
          <a:p>
            <a:pPr algn="ctr"/>
            <a:r>
              <a:rPr lang="en-US" b="1" dirty="0" smtClean="0">
                <a:latin typeface="Garamond" charset="0"/>
              </a:rPr>
              <a:t>Goals</a:t>
            </a:r>
            <a:r>
              <a:rPr lang="en-US" dirty="0" smtClean="0">
                <a:latin typeface="Garamond" charset="0"/>
              </a:rPr>
              <a:t> </a:t>
            </a:r>
            <a:endParaRPr lang="en-US" dirty="0">
              <a:latin typeface="Garamond" charset="0"/>
            </a:endParaRPr>
          </a:p>
        </p:txBody>
      </p:sp>
      <p:sp>
        <p:nvSpPr>
          <p:cNvPr id="3" name="Content Placeholder 2"/>
          <p:cNvSpPr>
            <a:spLocks noGrp="1"/>
          </p:cNvSpPr>
          <p:nvPr>
            <p:ph sz="quarter" idx="1"/>
          </p:nvPr>
        </p:nvSpPr>
        <p:spPr>
          <a:xfrm>
            <a:off x="137583" y="1600200"/>
            <a:ext cx="8628592" cy="4227513"/>
          </a:xfrm>
        </p:spPr>
        <p:txBody>
          <a:bodyPr/>
          <a:lstStyle/>
          <a:p>
            <a:pPr marL="0" indent="0">
              <a:buNone/>
              <a:defRPr/>
            </a:pPr>
            <a:r>
              <a:rPr lang="en-US" sz="1800" b="1" dirty="0" smtClean="0">
                <a:latin typeface="Calibri"/>
                <a:cs typeface="Calibri"/>
              </a:rPr>
              <a:t>1</a:t>
            </a:r>
            <a:r>
              <a:rPr lang="en-US" sz="1800" dirty="0" smtClean="0">
                <a:latin typeface="Calibri"/>
                <a:cs typeface="Calibri"/>
              </a:rPr>
              <a:t>) </a:t>
            </a:r>
            <a:r>
              <a:rPr lang="en-US" sz="2400" dirty="0">
                <a:latin typeface="Calibri"/>
                <a:cs typeface="Calibri"/>
              </a:rPr>
              <a:t>To </a:t>
            </a:r>
            <a:r>
              <a:rPr lang="en-US" sz="2400" dirty="0" smtClean="0">
                <a:latin typeface="Calibri"/>
                <a:cs typeface="Calibri"/>
              </a:rPr>
              <a:t>describe the range of behaviors that undermine K-12 students feeling safe</a:t>
            </a:r>
            <a:endParaRPr lang="en-US" sz="2400" dirty="0">
              <a:latin typeface="Calibri"/>
              <a:cs typeface="Calibri"/>
            </a:endParaRPr>
          </a:p>
          <a:p>
            <a:pPr marL="0" indent="0">
              <a:buNone/>
              <a:defRPr/>
            </a:pPr>
            <a:endParaRPr lang="en-US" sz="2400" dirty="0">
              <a:latin typeface="Calibri"/>
              <a:cs typeface="Calibri"/>
            </a:endParaRPr>
          </a:p>
          <a:p>
            <a:pPr marL="0" indent="0">
              <a:buNone/>
              <a:defRPr/>
            </a:pPr>
            <a:r>
              <a:rPr lang="en-US" sz="1800" b="1" dirty="0">
                <a:latin typeface="Calibri"/>
                <a:cs typeface="Calibri"/>
              </a:rPr>
              <a:t>2</a:t>
            </a:r>
            <a:r>
              <a:rPr lang="en-US" sz="1800" dirty="0">
                <a:latin typeface="Calibri"/>
                <a:cs typeface="Calibri"/>
              </a:rPr>
              <a:t>) </a:t>
            </a:r>
            <a:r>
              <a:rPr lang="en-US" sz="2400" dirty="0">
                <a:latin typeface="Calibri"/>
                <a:cs typeface="Calibri"/>
              </a:rPr>
              <a:t>To </a:t>
            </a:r>
            <a:r>
              <a:rPr lang="en-US" sz="2400" dirty="0" smtClean="0">
                <a:latin typeface="Calibri"/>
                <a:cs typeface="Calibri"/>
              </a:rPr>
              <a:t>examine and consider the range of school-wide, instructional and relational improvement goals and strategies that have the potential to support students – and adults – feeling safe in schools</a:t>
            </a:r>
          </a:p>
          <a:p>
            <a:pPr marL="0" indent="0">
              <a:buNone/>
              <a:defRPr/>
            </a:pPr>
            <a:r>
              <a:rPr lang="en-US" sz="2400" dirty="0" smtClean="0">
                <a:latin typeface="Calibri"/>
                <a:cs typeface="Calibri"/>
              </a:rPr>
              <a:t>  </a:t>
            </a:r>
            <a:endParaRPr lang="en-US" sz="2400" dirty="0">
              <a:latin typeface="Calibri"/>
              <a:cs typeface="Calibri"/>
            </a:endParaRPr>
          </a:p>
          <a:p>
            <a:pPr marL="0" indent="0">
              <a:buNone/>
              <a:defRPr/>
            </a:pPr>
            <a:r>
              <a:rPr lang="en-US" sz="1800" b="1" dirty="0" smtClean="0">
                <a:latin typeface="Calibri"/>
                <a:cs typeface="Calibri"/>
              </a:rPr>
              <a:t>3</a:t>
            </a:r>
            <a:r>
              <a:rPr lang="en-US" sz="1800" dirty="0" smtClean="0">
                <a:latin typeface="Calibri"/>
                <a:cs typeface="Calibri"/>
              </a:rPr>
              <a:t>) </a:t>
            </a:r>
            <a:r>
              <a:rPr lang="en-US" sz="2400" dirty="0">
                <a:latin typeface="Calibri"/>
                <a:cs typeface="Calibri"/>
              </a:rPr>
              <a:t>To </a:t>
            </a:r>
            <a:r>
              <a:rPr lang="en-US" sz="2400" dirty="0" smtClean="0">
                <a:latin typeface="Calibri"/>
                <a:cs typeface="Calibri"/>
              </a:rPr>
              <a:t>recognize how you and your school/district may be involved with these improvement efforts already as well as to consider possible ‘next steps’</a:t>
            </a:r>
            <a:endParaRPr lang="en-US" sz="2400" dirty="0">
              <a:latin typeface="Calibri"/>
              <a:cs typeface="Calibri"/>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97930" y="228600"/>
            <a:ext cx="8841481" cy="990600"/>
          </a:xfrm>
        </p:spPr>
        <p:txBody>
          <a:bodyPr/>
          <a:lstStyle/>
          <a:p>
            <a:pPr algn="ctr"/>
            <a:r>
              <a:rPr lang="en-US" b="1" dirty="0">
                <a:latin typeface="Garamond" charset="0"/>
              </a:rPr>
              <a:t>Stage </a:t>
            </a:r>
            <a:r>
              <a:rPr lang="en-US" sz="3200" b="1" dirty="0">
                <a:latin typeface="Garamond" charset="0"/>
              </a:rPr>
              <a:t>3</a:t>
            </a:r>
            <a:r>
              <a:rPr lang="en-US" b="1" dirty="0" smtClean="0">
                <a:latin typeface="Garamond" charset="0"/>
              </a:rPr>
              <a:t> - Action Planning</a:t>
            </a:r>
            <a:endParaRPr lang="en-US" sz="3600" b="1" dirty="0">
              <a:latin typeface="Garamond" charset="0"/>
            </a:endParaRPr>
          </a:p>
        </p:txBody>
      </p:sp>
      <p:sp>
        <p:nvSpPr>
          <p:cNvPr id="3" name="Content Placeholder 2"/>
          <p:cNvSpPr>
            <a:spLocks noGrp="1"/>
          </p:cNvSpPr>
          <p:nvPr>
            <p:ph sz="quarter" idx="1"/>
          </p:nvPr>
        </p:nvSpPr>
        <p:spPr>
          <a:xfrm>
            <a:off x="197931" y="1600200"/>
            <a:ext cx="8568244" cy="4227513"/>
          </a:xfrm>
        </p:spPr>
        <p:txBody>
          <a:bodyPr/>
          <a:lstStyle/>
          <a:p>
            <a:pPr marL="0" indent="0">
              <a:buNone/>
              <a:defRPr/>
            </a:pPr>
            <a:r>
              <a:rPr lang="en-US" dirty="0" smtClean="0">
                <a:latin typeface="Calibri"/>
                <a:cs typeface="Calibri"/>
              </a:rPr>
              <a:t>• Engagement and the creation of a foundation for learning as well as implementation</a:t>
            </a:r>
          </a:p>
          <a:p>
            <a:r>
              <a:rPr lang="en-US" sz="2000" dirty="0" smtClean="0">
                <a:latin typeface="Calibri"/>
                <a:cs typeface="Calibri"/>
              </a:rPr>
              <a:t>Understanding </a:t>
            </a:r>
            <a:r>
              <a:rPr lang="en-US" sz="2000" dirty="0">
                <a:latin typeface="Calibri"/>
                <a:cs typeface="Calibri"/>
              </a:rPr>
              <a:t>the evaluation findings</a:t>
            </a:r>
          </a:p>
          <a:p>
            <a:r>
              <a:rPr lang="en-US" sz="2000" dirty="0" smtClean="0">
                <a:latin typeface="Calibri"/>
                <a:cs typeface="Calibri"/>
              </a:rPr>
              <a:t>Digging </a:t>
            </a:r>
            <a:r>
              <a:rPr lang="en-US" sz="2000" dirty="0">
                <a:latin typeface="Calibri"/>
                <a:cs typeface="Calibri"/>
              </a:rPr>
              <a:t>into the data to understand areas of consensus &amp; discrepancy, and </a:t>
            </a:r>
            <a:r>
              <a:rPr lang="en-US" sz="2000" dirty="0" smtClean="0">
                <a:latin typeface="Calibri"/>
                <a:cs typeface="Calibri"/>
              </a:rPr>
              <a:t>promoting </a:t>
            </a:r>
            <a:r>
              <a:rPr lang="en-US" sz="2000" dirty="0">
                <a:latin typeface="Calibri"/>
                <a:cs typeface="Calibri"/>
              </a:rPr>
              <a:t>learning &amp; engagement.</a:t>
            </a:r>
          </a:p>
          <a:p>
            <a:r>
              <a:rPr lang="en-US" sz="2000" dirty="0" smtClean="0">
                <a:latin typeface="Calibri"/>
                <a:cs typeface="Calibri"/>
              </a:rPr>
              <a:t>Prioritizing </a:t>
            </a:r>
            <a:r>
              <a:rPr lang="en-US" sz="2000" dirty="0">
                <a:latin typeface="Calibri"/>
                <a:cs typeface="Calibri"/>
              </a:rPr>
              <a:t>Goals</a:t>
            </a:r>
          </a:p>
          <a:p>
            <a:r>
              <a:rPr lang="en-US" sz="2000" dirty="0" smtClean="0">
                <a:latin typeface="Calibri"/>
                <a:cs typeface="Calibri"/>
              </a:rPr>
              <a:t>Researching </a:t>
            </a:r>
            <a:r>
              <a:rPr lang="en-US" sz="2000" dirty="0">
                <a:latin typeface="Calibri"/>
                <a:cs typeface="Calibri"/>
              </a:rPr>
              <a:t>best practices and evidence-based instructional and systemic programs and efforts</a:t>
            </a:r>
          </a:p>
          <a:p>
            <a:r>
              <a:rPr lang="en-US" sz="2000" dirty="0" smtClean="0">
                <a:latin typeface="Calibri"/>
                <a:cs typeface="Calibri"/>
              </a:rPr>
              <a:t>Developing </a:t>
            </a:r>
            <a:r>
              <a:rPr lang="en-US" sz="2000" dirty="0">
                <a:latin typeface="Calibri"/>
                <a:cs typeface="Calibri"/>
              </a:rPr>
              <a:t>an action plan</a:t>
            </a:r>
          </a:p>
          <a:p>
            <a:r>
              <a:rPr lang="en-US" sz="2000" dirty="0" smtClean="0">
                <a:latin typeface="Calibri"/>
                <a:cs typeface="Calibri"/>
              </a:rPr>
              <a:t>Reflecting </a:t>
            </a:r>
            <a:r>
              <a:rPr lang="en-US" sz="2000" dirty="0">
                <a:latin typeface="Calibri"/>
                <a:cs typeface="Calibri"/>
              </a:rPr>
              <a:t>and learning from </a:t>
            </a:r>
            <a:r>
              <a:rPr lang="en-US" sz="2000" b="1" dirty="0">
                <a:solidFill>
                  <a:srgbClr val="00B050"/>
                </a:solidFill>
                <a:latin typeface="Calibri"/>
                <a:cs typeface="Calibri"/>
              </a:rPr>
              <a:t>Stage </a:t>
            </a:r>
            <a:r>
              <a:rPr lang="en-US" sz="2000" b="1" dirty="0" smtClean="0">
                <a:solidFill>
                  <a:srgbClr val="00B050"/>
                </a:solidFill>
                <a:latin typeface="Calibri"/>
                <a:cs typeface="Calibri"/>
              </a:rPr>
              <a:t>Three</a:t>
            </a:r>
            <a:r>
              <a:rPr lang="en-US" sz="2000" dirty="0" smtClean="0">
                <a:latin typeface="Calibri"/>
                <a:cs typeface="Calibri"/>
              </a:rPr>
              <a:t> work</a:t>
            </a:r>
            <a:endParaRPr lang="en-US" sz="2000" dirty="0">
              <a:latin typeface="Calibri"/>
              <a:cs typeface="Calibri"/>
            </a:endParaRPr>
          </a:p>
        </p:txBody>
      </p:sp>
    </p:spTree>
    <p:extLst>
      <p:ext uri="{BB962C8B-B14F-4D97-AF65-F5344CB8AC3E}">
        <p14:creationId xmlns:p14="http://schemas.microsoft.com/office/powerpoint/2010/main" val="322085123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0" y="228600"/>
            <a:ext cx="9144000" cy="990600"/>
          </a:xfrm>
        </p:spPr>
        <p:txBody>
          <a:bodyPr/>
          <a:lstStyle/>
          <a:p>
            <a:pPr algn="ctr"/>
            <a:r>
              <a:rPr lang="en-US" sz="4000" b="1" dirty="0">
                <a:latin typeface="Garamond" charset="0"/>
              </a:rPr>
              <a:t>Stage</a:t>
            </a:r>
            <a:r>
              <a:rPr lang="en-US" b="1" dirty="0">
                <a:latin typeface="Garamond" charset="0"/>
              </a:rPr>
              <a:t> </a:t>
            </a:r>
            <a:r>
              <a:rPr lang="en-US" sz="3200" b="1" dirty="0" smtClean="0">
                <a:latin typeface="Garamond" charset="0"/>
              </a:rPr>
              <a:t>4</a:t>
            </a:r>
            <a:r>
              <a:rPr lang="en-US" b="1" dirty="0" smtClean="0">
                <a:latin typeface="Garamond" charset="0"/>
              </a:rPr>
              <a:t> </a:t>
            </a:r>
            <a:r>
              <a:rPr lang="en-US" b="1" dirty="0">
                <a:latin typeface="Garamond" charset="0"/>
              </a:rPr>
              <a:t>- </a:t>
            </a:r>
            <a:r>
              <a:rPr lang="en-US" sz="4000" b="1" dirty="0">
                <a:latin typeface="Garamond" charset="0"/>
              </a:rPr>
              <a:t>Implementing </a:t>
            </a:r>
            <a:r>
              <a:rPr lang="en-US" sz="4000" b="1" dirty="0" smtClean="0">
                <a:latin typeface="Garamond" charset="0"/>
              </a:rPr>
              <a:t>the Action </a:t>
            </a:r>
            <a:r>
              <a:rPr lang="en-US" sz="4000" b="1" dirty="0">
                <a:latin typeface="Garamond" charset="0"/>
              </a:rPr>
              <a:t>P</a:t>
            </a:r>
            <a:r>
              <a:rPr lang="en-US" sz="4000" b="1" dirty="0" smtClean="0">
                <a:latin typeface="Garamond" charset="0"/>
              </a:rPr>
              <a:t>lan</a:t>
            </a:r>
            <a:endParaRPr lang="en-US" sz="4000" b="1" dirty="0">
              <a:latin typeface="Garamond" charset="0"/>
            </a:endParaRPr>
          </a:p>
        </p:txBody>
      </p:sp>
      <p:sp>
        <p:nvSpPr>
          <p:cNvPr id="3" name="Content Placeholder 2"/>
          <p:cNvSpPr>
            <a:spLocks noGrp="1"/>
          </p:cNvSpPr>
          <p:nvPr>
            <p:ph sz="quarter" idx="1"/>
          </p:nvPr>
        </p:nvSpPr>
        <p:spPr>
          <a:xfrm>
            <a:off x="197931" y="1600200"/>
            <a:ext cx="8568244" cy="4227513"/>
          </a:xfrm>
        </p:spPr>
        <p:txBody>
          <a:bodyPr/>
          <a:lstStyle/>
          <a:p>
            <a:pPr marL="0" indent="0">
              <a:buNone/>
              <a:defRPr/>
            </a:pPr>
            <a:endParaRPr lang="en-US" sz="2400" dirty="0" smtClean="0">
              <a:latin typeface="Calibri"/>
              <a:cs typeface="Calibri"/>
            </a:endParaRPr>
          </a:p>
          <a:p>
            <a:pPr marL="0" indent="0">
              <a:buNone/>
              <a:defRPr/>
            </a:pPr>
            <a:r>
              <a:rPr lang="en-US" sz="2400" dirty="0" smtClean="0">
                <a:latin typeface="Calibri"/>
                <a:cs typeface="Calibri"/>
              </a:rPr>
              <a:t>• Schoolwide, instructional and relational improvement efforts</a:t>
            </a:r>
          </a:p>
          <a:p>
            <a:r>
              <a:rPr lang="en-US" sz="2000" dirty="0" smtClean="0">
                <a:latin typeface="Calibri"/>
                <a:cs typeface="Calibri"/>
              </a:rPr>
              <a:t>Coordinating </a:t>
            </a:r>
            <a:r>
              <a:rPr lang="en-US" sz="2000" dirty="0">
                <a:latin typeface="Calibri"/>
                <a:cs typeface="Calibri"/>
              </a:rPr>
              <a:t>evidence-based pedagogic and systemic efforts </a:t>
            </a:r>
            <a:endParaRPr lang="en-US" sz="2000" dirty="0" smtClean="0">
              <a:latin typeface="Calibri"/>
              <a:cs typeface="Calibri"/>
            </a:endParaRPr>
          </a:p>
          <a:p>
            <a:r>
              <a:rPr lang="en-US" sz="2000" dirty="0" smtClean="0">
                <a:latin typeface="Calibri"/>
                <a:cs typeface="Calibri"/>
              </a:rPr>
              <a:t>Efforts are implemented with fidelity</a:t>
            </a:r>
            <a:r>
              <a:rPr lang="en-US" sz="2000" dirty="0">
                <a:latin typeface="Calibri"/>
                <a:cs typeface="Calibri"/>
              </a:rPr>
              <a:t>, monitored and there is an ongoing attempt to learn from successes and challenges.</a:t>
            </a:r>
          </a:p>
          <a:p>
            <a:r>
              <a:rPr lang="en-US" sz="2000" dirty="0" smtClean="0">
                <a:latin typeface="Calibri"/>
                <a:cs typeface="Calibri"/>
              </a:rPr>
              <a:t>The </a:t>
            </a:r>
            <a:r>
              <a:rPr lang="en-US" sz="2000" dirty="0">
                <a:latin typeface="Calibri"/>
                <a:cs typeface="Calibri"/>
              </a:rPr>
              <a:t>adults who teach and learn with students work to further their own social, emotional and civic learning.</a:t>
            </a:r>
          </a:p>
          <a:p>
            <a:r>
              <a:rPr lang="en-US" sz="2000" dirty="0" smtClean="0">
                <a:latin typeface="Calibri"/>
                <a:cs typeface="Calibri"/>
              </a:rPr>
              <a:t>Reflecting </a:t>
            </a:r>
            <a:r>
              <a:rPr lang="en-US" sz="2000" dirty="0">
                <a:latin typeface="Calibri"/>
                <a:cs typeface="Calibri"/>
              </a:rPr>
              <a:t>and learning from </a:t>
            </a:r>
            <a:r>
              <a:rPr lang="en-US" sz="2000" b="1" dirty="0">
                <a:solidFill>
                  <a:srgbClr val="FD9203"/>
                </a:solidFill>
                <a:latin typeface="Calibri"/>
                <a:cs typeface="Calibri"/>
              </a:rPr>
              <a:t>Stage </a:t>
            </a:r>
            <a:r>
              <a:rPr lang="en-US" sz="2000" b="1" dirty="0" smtClean="0">
                <a:solidFill>
                  <a:srgbClr val="FD9203"/>
                </a:solidFill>
                <a:latin typeface="Calibri"/>
                <a:cs typeface="Calibri"/>
              </a:rPr>
              <a:t>Four</a:t>
            </a:r>
            <a:r>
              <a:rPr lang="en-US" sz="2000" dirty="0" smtClean="0">
                <a:latin typeface="Calibri"/>
                <a:cs typeface="Calibri"/>
              </a:rPr>
              <a:t> </a:t>
            </a:r>
            <a:r>
              <a:rPr lang="en-US" sz="2000" dirty="0">
                <a:latin typeface="Calibri"/>
                <a:cs typeface="Calibri"/>
              </a:rPr>
              <a:t>work</a:t>
            </a:r>
            <a:r>
              <a:rPr lang="en-US" sz="2000" dirty="0" smtClean="0">
                <a:latin typeface="Calibri"/>
                <a:cs typeface="Calibri"/>
              </a:rPr>
              <a:t>.</a:t>
            </a:r>
            <a:endParaRPr lang="en-US" sz="2000" dirty="0">
              <a:latin typeface="Calibri"/>
              <a:cs typeface="Calibri"/>
            </a:endParaRPr>
          </a:p>
        </p:txBody>
      </p:sp>
    </p:spTree>
    <p:extLst>
      <p:ext uri="{BB962C8B-B14F-4D97-AF65-F5344CB8AC3E}">
        <p14:creationId xmlns:p14="http://schemas.microsoft.com/office/powerpoint/2010/main" val="262998841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0" y="228600"/>
            <a:ext cx="9144000" cy="990600"/>
          </a:xfrm>
        </p:spPr>
        <p:txBody>
          <a:bodyPr/>
          <a:lstStyle/>
          <a:p>
            <a:r>
              <a:rPr lang="en-US" sz="4000" b="1" dirty="0">
                <a:latin typeface="Garamond" charset="0"/>
              </a:rPr>
              <a:t>Stage</a:t>
            </a:r>
            <a:r>
              <a:rPr lang="en-US" b="1" dirty="0">
                <a:latin typeface="Garamond" charset="0"/>
              </a:rPr>
              <a:t> </a:t>
            </a:r>
            <a:r>
              <a:rPr lang="en-US" sz="3200" b="1" dirty="0" smtClean="0">
                <a:latin typeface="Garamond" charset="0"/>
              </a:rPr>
              <a:t>5</a:t>
            </a:r>
            <a:r>
              <a:rPr lang="en-US" b="1" dirty="0" smtClean="0">
                <a:latin typeface="Garamond" charset="0"/>
              </a:rPr>
              <a:t>-</a:t>
            </a:r>
            <a:r>
              <a:rPr lang="en-US" sz="4000" b="1" dirty="0" smtClean="0">
                <a:latin typeface="Garamond" charset="0"/>
              </a:rPr>
              <a:t>Re-evaluation </a:t>
            </a:r>
            <a:r>
              <a:rPr lang="en-US" sz="4000" b="1" dirty="0">
                <a:latin typeface="Garamond" charset="0"/>
              </a:rPr>
              <a:t>&amp;</a:t>
            </a:r>
            <a:r>
              <a:rPr lang="en-US" sz="4000" b="1" dirty="0" smtClean="0">
                <a:latin typeface="Garamond" charset="0"/>
              </a:rPr>
              <a:t> Beginning </a:t>
            </a:r>
            <a:r>
              <a:rPr lang="en-US" sz="4000" b="1" dirty="0">
                <a:latin typeface="Garamond" charset="0"/>
              </a:rPr>
              <a:t>A</a:t>
            </a:r>
            <a:r>
              <a:rPr lang="en-US" sz="4000" b="1" dirty="0" smtClean="0">
                <a:latin typeface="Garamond" charset="0"/>
              </a:rPr>
              <a:t>new</a:t>
            </a:r>
            <a:endParaRPr lang="en-US" sz="4000" b="1" dirty="0">
              <a:latin typeface="Garamond" charset="0"/>
            </a:endParaRPr>
          </a:p>
        </p:txBody>
      </p:sp>
      <p:sp>
        <p:nvSpPr>
          <p:cNvPr id="3" name="Content Placeholder 2"/>
          <p:cNvSpPr>
            <a:spLocks noGrp="1"/>
          </p:cNvSpPr>
          <p:nvPr>
            <p:ph sz="quarter" idx="1"/>
          </p:nvPr>
        </p:nvSpPr>
        <p:spPr>
          <a:xfrm>
            <a:off x="197931" y="1600200"/>
            <a:ext cx="8568244" cy="4227513"/>
          </a:xfrm>
        </p:spPr>
        <p:txBody>
          <a:bodyPr/>
          <a:lstStyle/>
          <a:p>
            <a:pPr marL="0" indent="0">
              <a:buNone/>
              <a:defRPr/>
            </a:pPr>
            <a:endParaRPr lang="en-US" sz="2800" dirty="0" smtClean="0">
              <a:latin typeface="Calibri"/>
              <a:cs typeface="Calibri"/>
            </a:endParaRPr>
          </a:p>
          <a:p>
            <a:pPr marL="0" indent="0">
              <a:buNone/>
              <a:defRPr/>
            </a:pPr>
            <a:r>
              <a:rPr lang="en-US" sz="2800" dirty="0" smtClean="0">
                <a:latin typeface="Calibri"/>
                <a:cs typeface="Calibri"/>
              </a:rPr>
              <a:t>• </a:t>
            </a:r>
            <a:r>
              <a:rPr lang="en-US" sz="2800" dirty="0">
                <a:latin typeface="Calibri"/>
                <a:cs typeface="Calibri"/>
              </a:rPr>
              <a:t>L</a:t>
            </a:r>
            <a:r>
              <a:rPr lang="en-US" sz="2800" dirty="0" smtClean="0">
                <a:latin typeface="Calibri"/>
                <a:cs typeface="Calibri"/>
              </a:rPr>
              <a:t>earning from successes and challenges</a:t>
            </a:r>
          </a:p>
          <a:p>
            <a:r>
              <a:rPr lang="en-US" sz="2000" dirty="0" smtClean="0">
                <a:latin typeface="Calibri"/>
                <a:cs typeface="Calibri"/>
              </a:rPr>
              <a:t>Discovering </a:t>
            </a:r>
            <a:r>
              <a:rPr lang="en-US" sz="2000" dirty="0">
                <a:latin typeface="Calibri"/>
                <a:cs typeface="Calibri"/>
              </a:rPr>
              <a:t>what has changed and </a:t>
            </a:r>
            <a:r>
              <a:rPr lang="en-US" sz="2000" dirty="0" smtClean="0">
                <a:latin typeface="Calibri"/>
                <a:cs typeface="Calibri"/>
              </a:rPr>
              <a:t>how</a:t>
            </a:r>
            <a:endParaRPr lang="en-US" sz="2000" dirty="0">
              <a:latin typeface="Calibri"/>
              <a:cs typeface="Calibri"/>
            </a:endParaRPr>
          </a:p>
          <a:p>
            <a:r>
              <a:rPr lang="en-US" sz="2000" dirty="0" smtClean="0">
                <a:latin typeface="Calibri"/>
                <a:cs typeface="Calibri"/>
              </a:rPr>
              <a:t>Discovering </a:t>
            </a:r>
            <a:r>
              <a:rPr lang="en-US" sz="2000" dirty="0">
                <a:latin typeface="Calibri"/>
                <a:cs typeface="Calibri"/>
              </a:rPr>
              <a:t>what has most helped and hindered further the school climate improvement </a:t>
            </a:r>
            <a:r>
              <a:rPr lang="en-US" sz="2000" dirty="0" smtClean="0">
                <a:latin typeface="Calibri"/>
                <a:cs typeface="Calibri"/>
              </a:rPr>
              <a:t>process</a:t>
            </a:r>
          </a:p>
          <a:p>
            <a:r>
              <a:rPr lang="en-US" sz="2000" dirty="0">
                <a:latin typeface="Calibri"/>
                <a:cs typeface="Calibri"/>
              </a:rPr>
              <a:t>Reevaluating the school’s strengths and </a:t>
            </a:r>
            <a:r>
              <a:rPr lang="en-US" sz="2000" dirty="0" smtClean="0">
                <a:latin typeface="Calibri"/>
                <a:cs typeface="Calibri"/>
              </a:rPr>
              <a:t>challenges</a:t>
            </a:r>
            <a:endParaRPr lang="en-US" sz="2000" dirty="0">
              <a:latin typeface="Calibri"/>
              <a:cs typeface="Calibri"/>
            </a:endParaRPr>
          </a:p>
          <a:p>
            <a:r>
              <a:rPr lang="en-US" sz="2000" dirty="0" smtClean="0">
                <a:latin typeface="Calibri"/>
                <a:cs typeface="Calibri"/>
              </a:rPr>
              <a:t>Revising </a:t>
            </a:r>
            <a:r>
              <a:rPr lang="en-US" sz="2000" dirty="0">
                <a:latin typeface="Calibri"/>
                <a:cs typeface="Calibri"/>
              </a:rPr>
              <a:t>plans to improve the school </a:t>
            </a:r>
            <a:r>
              <a:rPr lang="en-US" sz="2000" dirty="0" smtClean="0">
                <a:latin typeface="Calibri"/>
                <a:cs typeface="Calibri"/>
              </a:rPr>
              <a:t>climate</a:t>
            </a:r>
            <a:endParaRPr lang="en-US" sz="2000" dirty="0">
              <a:latin typeface="Calibri"/>
              <a:cs typeface="Calibri"/>
            </a:endParaRPr>
          </a:p>
          <a:p>
            <a:r>
              <a:rPr lang="en-US" sz="2000" dirty="0" smtClean="0">
                <a:latin typeface="Calibri"/>
                <a:cs typeface="Calibri"/>
              </a:rPr>
              <a:t>Reflecting </a:t>
            </a:r>
            <a:r>
              <a:rPr lang="en-US" sz="2000" dirty="0">
                <a:latin typeface="Calibri"/>
                <a:cs typeface="Calibri"/>
              </a:rPr>
              <a:t>and learning from </a:t>
            </a:r>
            <a:r>
              <a:rPr lang="en-US" sz="2000" b="1" dirty="0">
                <a:solidFill>
                  <a:srgbClr val="0070C0"/>
                </a:solidFill>
                <a:latin typeface="Calibri"/>
                <a:cs typeface="Calibri"/>
              </a:rPr>
              <a:t>Stage </a:t>
            </a:r>
            <a:r>
              <a:rPr lang="en-US" sz="2000" b="1" dirty="0" smtClean="0">
                <a:solidFill>
                  <a:srgbClr val="0070C0"/>
                </a:solidFill>
                <a:latin typeface="Calibri"/>
                <a:cs typeface="Calibri"/>
              </a:rPr>
              <a:t>Five</a:t>
            </a:r>
            <a:r>
              <a:rPr lang="en-US" sz="2000" dirty="0" smtClean="0">
                <a:latin typeface="Calibri"/>
                <a:cs typeface="Calibri"/>
              </a:rPr>
              <a:t> </a:t>
            </a:r>
            <a:r>
              <a:rPr lang="en-US" sz="2000" dirty="0">
                <a:latin typeface="Calibri"/>
                <a:cs typeface="Calibri"/>
              </a:rPr>
              <a:t>work</a:t>
            </a:r>
          </a:p>
          <a:p>
            <a:pPr marL="0" indent="0">
              <a:buNone/>
              <a:defRPr/>
            </a:pPr>
            <a:endParaRPr lang="en-US" sz="2800" dirty="0" smtClean="0"/>
          </a:p>
        </p:txBody>
      </p:sp>
    </p:spTree>
    <p:extLst>
      <p:ext uri="{BB962C8B-B14F-4D97-AF65-F5344CB8AC3E}">
        <p14:creationId xmlns:p14="http://schemas.microsoft.com/office/powerpoint/2010/main" val="284555452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0" y="228600"/>
            <a:ext cx="9144000" cy="990600"/>
          </a:xfrm>
        </p:spPr>
        <p:txBody>
          <a:bodyPr/>
          <a:lstStyle/>
          <a:p>
            <a:pPr algn="ctr"/>
            <a:r>
              <a:rPr lang="en-US" sz="4000" b="1" dirty="0" smtClean="0">
                <a:latin typeface="Garamond" charset="0"/>
              </a:rPr>
              <a:t>Learnings</a:t>
            </a:r>
            <a:endParaRPr lang="en-US" sz="4000" b="1" dirty="0">
              <a:latin typeface="Garamond" charset="0"/>
            </a:endParaRPr>
          </a:p>
        </p:txBody>
      </p:sp>
      <p:sp>
        <p:nvSpPr>
          <p:cNvPr id="3" name="Content Placeholder 2"/>
          <p:cNvSpPr>
            <a:spLocks noGrp="1"/>
          </p:cNvSpPr>
          <p:nvPr>
            <p:ph sz="quarter" idx="1"/>
          </p:nvPr>
        </p:nvSpPr>
        <p:spPr>
          <a:xfrm>
            <a:off x="197931" y="1600200"/>
            <a:ext cx="8568244" cy="4227513"/>
          </a:xfrm>
        </p:spPr>
        <p:txBody>
          <a:bodyPr/>
          <a:lstStyle/>
          <a:p>
            <a:pPr marL="514350" indent="-514350">
              <a:buAutoNum type="arabicParenR"/>
              <a:defRPr/>
            </a:pPr>
            <a:r>
              <a:rPr lang="en-US" sz="2800" dirty="0" smtClean="0">
                <a:latin typeface="Calibri"/>
                <a:cs typeface="Calibri"/>
              </a:rPr>
              <a:t>Being </a:t>
            </a:r>
            <a:r>
              <a:rPr lang="en-US" sz="2800" dirty="0">
                <a:latin typeface="Calibri"/>
                <a:cs typeface="Calibri"/>
              </a:rPr>
              <a:t>intentional and strategic about our goals</a:t>
            </a:r>
            <a:endParaRPr lang="en-US" sz="2800" dirty="0"/>
          </a:p>
          <a:p>
            <a:pPr marL="514350" indent="-514350">
              <a:buAutoNum type="arabicParenR"/>
              <a:defRPr/>
            </a:pPr>
            <a:r>
              <a:rPr lang="en-US" sz="2800" dirty="0" smtClean="0">
                <a:latin typeface="Calibri"/>
                <a:cs typeface="Calibri"/>
              </a:rPr>
              <a:t> Fostering learning communities: Celebrating success and learning from failures/challenges </a:t>
            </a:r>
          </a:p>
          <a:p>
            <a:pPr marL="514350" indent="-514350">
              <a:buAutoNum type="arabicParenR"/>
              <a:defRPr/>
            </a:pPr>
            <a:r>
              <a:rPr lang="en-US" sz="2800" dirty="0" smtClean="0">
                <a:latin typeface="Calibri"/>
                <a:cs typeface="Calibri"/>
              </a:rPr>
              <a:t>Supporting inter generational school improvement efforts</a:t>
            </a:r>
            <a:endParaRPr lang="en-US" sz="2800" dirty="0">
              <a:latin typeface="Calibri"/>
              <a:cs typeface="Calibri"/>
            </a:endParaRPr>
          </a:p>
          <a:p>
            <a:pPr marL="514350" indent="-514350">
              <a:buAutoNum type="arabicParenR"/>
              <a:defRPr/>
            </a:pPr>
            <a:r>
              <a:rPr lang="en-US" sz="2800" dirty="0" smtClean="0">
                <a:latin typeface="Calibri"/>
                <a:cs typeface="Calibri"/>
              </a:rPr>
              <a:t>Making implicit social norms about the role of the witness explicit: From a culture of bystanders to one of Upstanders</a:t>
            </a:r>
          </a:p>
          <a:p>
            <a:pPr marL="514350" indent="-514350">
              <a:buAutoNum type="arabicParenR"/>
              <a:defRPr/>
            </a:pPr>
            <a:r>
              <a:rPr lang="en-US" sz="2800" dirty="0" smtClean="0">
                <a:latin typeface="Calibri"/>
                <a:cs typeface="Calibri"/>
              </a:rPr>
              <a:t>Fostering meaningful conversations</a:t>
            </a:r>
          </a:p>
        </p:txBody>
      </p:sp>
    </p:spTree>
    <p:extLst>
      <p:ext uri="{BB962C8B-B14F-4D97-AF65-F5344CB8AC3E}">
        <p14:creationId xmlns:p14="http://schemas.microsoft.com/office/powerpoint/2010/main" val="331779533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612775" y="228600"/>
            <a:ext cx="8153400" cy="990600"/>
          </a:xfrm>
        </p:spPr>
        <p:txBody>
          <a:bodyPr/>
          <a:lstStyle/>
          <a:p>
            <a:r>
              <a:rPr lang="en-US" b="1" dirty="0" smtClean="0">
                <a:latin typeface="Garamond" charset="0"/>
              </a:rPr>
              <a:t>Next Steps</a:t>
            </a:r>
            <a:r>
              <a:rPr lang="en-US" dirty="0" smtClean="0">
                <a:latin typeface="Garamond" charset="0"/>
              </a:rPr>
              <a:t> </a:t>
            </a:r>
            <a:endParaRPr lang="en-US" dirty="0">
              <a:latin typeface="Garamond" charset="0"/>
            </a:endParaRPr>
          </a:p>
        </p:txBody>
      </p:sp>
      <p:sp>
        <p:nvSpPr>
          <p:cNvPr id="3" name="Content Placeholder 2"/>
          <p:cNvSpPr>
            <a:spLocks noGrp="1"/>
          </p:cNvSpPr>
          <p:nvPr>
            <p:ph sz="quarter" idx="1"/>
          </p:nvPr>
        </p:nvSpPr>
        <p:spPr>
          <a:xfrm>
            <a:off x="224880" y="1574346"/>
            <a:ext cx="8541295" cy="4253367"/>
          </a:xfrm>
        </p:spPr>
        <p:txBody>
          <a:bodyPr/>
          <a:lstStyle/>
          <a:p>
            <a:pPr marL="0" indent="0">
              <a:buNone/>
              <a:defRPr/>
            </a:pPr>
            <a:endParaRPr lang="en-US" dirty="0" smtClean="0">
              <a:latin typeface="Calibri"/>
              <a:cs typeface="Calibri"/>
            </a:endParaRPr>
          </a:p>
          <a:p>
            <a:pPr marL="514350" indent="-514350">
              <a:buAutoNum type="arabicParenR"/>
              <a:defRPr/>
            </a:pPr>
            <a:r>
              <a:rPr lang="en-US" dirty="0" smtClean="0">
                <a:latin typeface="Calibri"/>
                <a:cs typeface="Calibri"/>
              </a:rPr>
              <a:t>What seems most important to you to consider now? How might you build on current efforts? </a:t>
            </a:r>
          </a:p>
          <a:p>
            <a:pPr marL="0" indent="0">
              <a:buNone/>
              <a:defRPr/>
            </a:pPr>
            <a:endParaRPr lang="en-US" dirty="0" smtClean="0">
              <a:latin typeface="Calibri"/>
              <a:cs typeface="Calibri"/>
            </a:endParaRPr>
          </a:p>
          <a:p>
            <a:pPr marL="514350" indent="-514350">
              <a:buAutoNum type="arabicParenR"/>
              <a:defRPr/>
            </a:pPr>
            <a:r>
              <a:rPr lang="en-US" dirty="0" smtClean="0">
                <a:latin typeface="Calibri"/>
                <a:cs typeface="Calibri"/>
              </a:rPr>
              <a:t>Are there ways you can and would like to be a ‘teacher/learner’ with other classroom, school, district and/or state improvement leaders?</a:t>
            </a:r>
          </a:p>
        </p:txBody>
      </p:sp>
    </p:spTree>
    <p:extLst>
      <p:ext uri="{BB962C8B-B14F-4D97-AF65-F5344CB8AC3E}">
        <p14:creationId xmlns:p14="http://schemas.microsoft.com/office/powerpoint/2010/main" val="417096901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algn="ctr"/>
            <a:r>
              <a:rPr lang="en-US" b="1" dirty="0">
                <a:latin typeface="Garamond" charset="0"/>
              </a:rPr>
              <a:t>Thank you!</a:t>
            </a:r>
          </a:p>
        </p:txBody>
      </p:sp>
      <p:sp>
        <p:nvSpPr>
          <p:cNvPr id="3" name="Text Placeholder 2"/>
          <p:cNvSpPr>
            <a:spLocks noGrp="1"/>
          </p:cNvSpPr>
          <p:nvPr>
            <p:ph type="body" idx="2"/>
          </p:nvPr>
        </p:nvSpPr>
        <p:spPr>
          <a:xfrm>
            <a:off x="609600" y="1573213"/>
            <a:ext cx="1600200" cy="4522787"/>
          </a:xfrm>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dirty="0"/>
          </a:p>
        </p:txBody>
      </p:sp>
      <p:sp>
        <p:nvSpPr>
          <p:cNvPr id="24579" name="Content Placeholder 3"/>
          <p:cNvSpPr>
            <a:spLocks noGrp="1"/>
          </p:cNvSpPr>
          <p:nvPr>
            <p:ph sz="quarter" idx="1"/>
          </p:nvPr>
        </p:nvSpPr>
        <p:spPr>
          <a:xfrm>
            <a:off x="2362200" y="1549400"/>
            <a:ext cx="6400800" cy="5183188"/>
          </a:xfrm>
        </p:spPr>
        <p:txBody>
          <a:bodyPr/>
          <a:lstStyle/>
          <a:p>
            <a:pPr marL="0" indent="0">
              <a:buFont typeface="Wingdings" charset="0"/>
              <a:buNone/>
            </a:pPr>
            <a:r>
              <a:rPr lang="en-US" b="1" dirty="0" smtClean="0">
                <a:latin typeface="Garamond" charset="0"/>
              </a:rPr>
              <a:t>Jonathan Cohen, </a:t>
            </a:r>
            <a:r>
              <a:rPr lang="en-US" sz="1800" b="1" dirty="0" smtClean="0">
                <a:latin typeface="Garamond" charset="0"/>
              </a:rPr>
              <a:t>Ph.D.</a:t>
            </a:r>
          </a:p>
          <a:p>
            <a:pPr marL="0" indent="0">
              <a:buFont typeface="Wingdings" charset="0"/>
              <a:buNone/>
            </a:pPr>
            <a:r>
              <a:rPr lang="en-US" sz="2000" dirty="0" smtClean="0">
                <a:latin typeface="Garamond" charset="0"/>
              </a:rPr>
              <a:t>• President, National </a:t>
            </a:r>
            <a:r>
              <a:rPr lang="en-US" sz="2000" dirty="0">
                <a:latin typeface="Garamond" charset="0"/>
              </a:rPr>
              <a:t>School Climate Center (NSCC</a:t>
            </a:r>
            <a:r>
              <a:rPr lang="en-US" sz="2000" dirty="0" smtClean="0">
                <a:latin typeface="Garamond" charset="0"/>
              </a:rPr>
              <a:t>)</a:t>
            </a:r>
          </a:p>
          <a:p>
            <a:pPr marL="0" indent="0">
              <a:buFont typeface="Wingdings" charset="0"/>
              <a:buNone/>
            </a:pPr>
            <a:r>
              <a:rPr lang="en-US" sz="1600" dirty="0" smtClean="0">
                <a:latin typeface="Garamond" charset="0"/>
              </a:rPr>
              <a:t>341 </a:t>
            </a:r>
            <a:r>
              <a:rPr lang="en-US" sz="1600" dirty="0">
                <a:latin typeface="Garamond" charset="0"/>
              </a:rPr>
              <a:t>West 38</a:t>
            </a:r>
            <a:r>
              <a:rPr lang="en-US" sz="1600" baseline="30000" dirty="0">
                <a:latin typeface="Garamond" charset="0"/>
              </a:rPr>
              <a:t>th</a:t>
            </a:r>
            <a:r>
              <a:rPr lang="en-US" sz="1600" dirty="0">
                <a:latin typeface="Garamond" charset="0"/>
              </a:rPr>
              <a:t> Street, 9</a:t>
            </a:r>
            <a:r>
              <a:rPr lang="en-US" sz="1600" baseline="30000" dirty="0">
                <a:latin typeface="Garamond" charset="0"/>
              </a:rPr>
              <a:t>th</a:t>
            </a:r>
            <a:r>
              <a:rPr lang="en-US" sz="1600" dirty="0">
                <a:latin typeface="Garamond" charset="0"/>
              </a:rPr>
              <a:t> </a:t>
            </a:r>
            <a:r>
              <a:rPr lang="en-US" sz="1600" dirty="0" smtClean="0">
                <a:latin typeface="Garamond" charset="0"/>
              </a:rPr>
              <a:t>Floor, New </a:t>
            </a:r>
            <a:r>
              <a:rPr lang="en-US" sz="1600" dirty="0">
                <a:latin typeface="Garamond" charset="0"/>
              </a:rPr>
              <a:t>York, New York </a:t>
            </a:r>
            <a:r>
              <a:rPr lang="en-US" sz="1600" dirty="0" smtClean="0">
                <a:latin typeface="Garamond" charset="0"/>
              </a:rPr>
              <a:t>10019 (</a:t>
            </a:r>
            <a:r>
              <a:rPr lang="en-US" sz="1600" dirty="0">
                <a:latin typeface="Garamond" charset="0"/>
              </a:rPr>
              <a:t>212) 707-</a:t>
            </a:r>
            <a:r>
              <a:rPr lang="en-US" sz="1600" dirty="0" smtClean="0">
                <a:latin typeface="Garamond" charset="0"/>
              </a:rPr>
              <a:t>8799; </a:t>
            </a:r>
            <a:r>
              <a:rPr lang="en-US" sz="1600" dirty="0" smtClean="0">
                <a:latin typeface="Garamond" charset="0"/>
                <a:hlinkClick r:id="rId3"/>
              </a:rPr>
              <a:t>jonathancohen@schoolclimate.org</a:t>
            </a:r>
            <a:endParaRPr lang="en-US" sz="1600" dirty="0">
              <a:latin typeface="Garamond" charset="0"/>
            </a:endParaRPr>
          </a:p>
          <a:p>
            <a:pPr marL="0" indent="0">
              <a:buFont typeface="Wingdings" charset="0"/>
              <a:buNone/>
            </a:pPr>
            <a:r>
              <a:rPr lang="en-US" sz="2000" dirty="0" smtClean="0"/>
              <a:t>• </a:t>
            </a:r>
            <a:r>
              <a:rPr lang="en-US" sz="2000" dirty="0"/>
              <a:t>Adjunct Professor in Psychology and Education, </a:t>
            </a:r>
            <a:r>
              <a:rPr lang="en-US" sz="2000" dirty="0" smtClean="0"/>
              <a:t>Teachers </a:t>
            </a:r>
            <a:r>
              <a:rPr lang="en-US" sz="2000" dirty="0"/>
              <a:t>College, Columbia University;                                                                                                                                 </a:t>
            </a:r>
            <a:br>
              <a:rPr lang="en-US" sz="2000" dirty="0"/>
            </a:br>
            <a:r>
              <a:rPr lang="en-US" sz="2000" dirty="0"/>
              <a:t>• Co-editor, </a:t>
            </a:r>
            <a:r>
              <a:rPr lang="en-US" sz="2000" i="1" dirty="0"/>
              <a:t>International Journal on School Climate and Violence Prevention</a:t>
            </a:r>
            <a:r>
              <a:rPr lang="en-US" sz="2000" dirty="0"/>
              <a:t>.</a:t>
            </a:r>
            <a:endParaRPr lang="en-US" sz="2000" dirty="0">
              <a:latin typeface="Garamond" charset="0"/>
            </a:endParaRPr>
          </a:p>
          <a:p>
            <a:pPr marL="0" indent="0">
              <a:buFont typeface="Wingdings" charset="0"/>
              <a:buNone/>
            </a:pPr>
            <a:r>
              <a:rPr lang="en-US" dirty="0" smtClean="0">
                <a:latin typeface="Garamond" charset="0"/>
                <a:hlinkClick r:id="rId4"/>
              </a:rPr>
              <a:t>www.schoolclimate.org</a:t>
            </a:r>
            <a:r>
              <a:rPr lang="en-US" dirty="0" smtClean="0">
                <a:latin typeface="Garamond" charset="0"/>
              </a:rPr>
              <a:t> </a:t>
            </a:r>
            <a:r>
              <a:rPr lang="en-US" dirty="0">
                <a:latin typeface="Garamond" charset="0"/>
              </a:rPr>
              <a:t>for news, resources, updates, and more!</a:t>
            </a:r>
          </a:p>
          <a:p>
            <a:pPr marL="0" indent="0">
              <a:buFont typeface="Wingdings" charset="0"/>
              <a:buNone/>
            </a:pPr>
            <a:r>
              <a:rPr lang="en-US" sz="2000" dirty="0">
                <a:latin typeface="Garamond" charset="0"/>
              </a:rPr>
              <a:t>       @school_climate  @BullyBust</a:t>
            </a:r>
          </a:p>
          <a:p>
            <a:pPr marL="0" indent="0">
              <a:buFont typeface="Wingdings" charset="0"/>
              <a:buNone/>
            </a:pPr>
            <a:endParaRPr lang="en-US" sz="2000" dirty="0">
              <a:latin typeface="Garamond" charset="0"/>
            </a:endParaRPr>
          </a:p>
          <a:p>
            <a:pPr marL="0" indent="0">
              <a:buFont typeface="Wingdings" charset="0"/>
              <a:buNone/>
            </a:pPr>
            <a:r>
              <a:rPr lang="en-US" sz="2000" dirty="0">
                <a:latin typeface="Garamond" charset="0"/>
              </a:rPr>
              <a:t>       /SchoolClimate</a:t>
            </a:r>
          </a:p>
        </p:txBody>
      </p:sp>
      <p:pic>
        <p:nvPicPr>
          <p:cNvPr id="24580" name="Picture 4" descr="1452555477_twitter_circle.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362200" y="5446713"/>
            <a:ext cx="5048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5" descr="1452555470_facebook_circle.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362200" y="6164263"/>
            <a:ext cx="5048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Shape 402"/>
          <p:cNvSpPr txBox="1">
            <a:spLocks noGrp="1"/>
          </p:cNvSpPr>
          <p:nvPr>
            <p:ph type="title"/>
          </p:nvPr>
        </p:nvSpPr>
        <p:spPr>
          <a:xfrm>
            <a:off x="612648" y="228600"/>
            <a:ext cx="8153400" cy="1295400"/>
          </a:xfrm>
          <a:prstGeom prst="rect">
            <a:avLst/>
          </a:prstGeom>
        </p:spPr>
        <p:txBody>
          <a:bodyPr lIns="91425" tIns="91425" rIns="91425" bIns="91425" anchor="ctr" anchorCtr="0">
            <a:noAutofit/>
          </a:bodyPr>
          <a:lstStyle/>
          <a:p>
            <a:pPr lvl="0" algn="ctr">
              <a:spcBef>
                <a:spcPts val="0"/>
              </a:spcBef>
              <a:buClr>
                <a:schemeClr val="dk1"/>
              </a:buClr>
              <a:buSzPct val="25000"/>
              <a:buFont typeface="Arial"/>
              <a:buNone/>
            </a:pPr>
            <a:r>
              <a:rPr lang="en-US" b="1" dirty="0">
                <a:solidFill>
                  <a:srgbClr val="274598"/>
                </a:solidFill>
                <a:latin typeface="Garamond"/>
                <a:ea typeface="Garamond"/>
                <a:cs typeface="Garamond"/>
                <a:sym typeface="Garamond"/>
              </a:rPr>
              <a:t>Discussion </a:t>
            </a:r>
            <a:r>
              <a:rPr lang="en-US" b="1" dirty="0" smtClean="0">
                <a:solidFill>
                  <a:srgbClr val="274598"/>
                </a:solidFill>
                <a:latin typeface="Garamond"/>
                <a:ea typeface="Garamond"/>
                <a:cs typeface="Garamond"/>
                <a:sym typeface="Garamond"/>
              </a:rPr>
              <a:t>Questions</a:t>
            </a:r>
            <a:endParaRPr lang="en-US" b="1" dirty="0">
              <a:solidFill>
                <a:srgbClr val="274598"/>
              </a:solidFill>
              <a:latin typeface="Garamond"/>
              <a:ea typeface="Garamond"/>
              <a:cs typeface="Garamond"/>
              <a:sym typeface="Garamond"/>
            </a:endParaRPr>
          </a:p>
          <a:p>
            <a:pPr lvl="0">
              <a:spcBef>
                <a:spcPts val="0"/>
              </a:spcBef>
              <a:buNone/>
            </a:pPr>
            <a:endParaRPr dirty="0"/>
          </a:p>
        </p:txBody>
      </p:sp>
      <p:sp>
        <p:nvSpPr>
          <p:cNvPr id="403" name="Shape 403"/>
          <p:cNvSpPr txBox="1">
            <a:spLocks noGrp="1"/>
          </p:cNvSpPr>
          <p:nvPr>
            <p:ph type="body" idx="1"/>
          </p:nvPr>
        </p:nvSpPr>
        <p:spPr>
          <a:xfrm>
            <a:off x="381000" y="1524000"/>
            <a:ext cx="8385050" cy="4844400"/>
          </a:xfrm>
          <a:prstGeom prst="rect">
            <a:avLst/>
          </a:prstGeom>
        </p:spPr>
        <p:txBody>
          <a:bodyPr lIns="91425" tIns="91425" rIns="91425" bIns="91425" anchor="t" anchorCtr="0">
            <a:noAutofit/>
          </a:bodyPr>
          <a:lstStyle/>
          <a:p>
            <a:pPr lvl="0">
              <a:spcBef>
                <a:spcPts val="0"/>
              </a:spcBef>
              <a:buClr>
                <a:srgbClr val="27B5DE"/>
              </a:buClr>
            </a:pPr>
            <a:endParaRPr lang="en-US" dirty="0" smtClean="0">
              <a:latin typeface="Calibri"/>
              <a:ea typeface="Garamond"/>
              <a:cs typeface="Calibri"/>
              <a:sym typeface="Garamond"/>
            </a:endParaRPr>
          </a:p>
          <a:p>
            <a:pPr marL="0" lvl="0" indent="0">
              <a:spcBef>
                <a:spcPts val="0"/>
              </a:spcBef>
              <a:buClr>
                <a:srgbClr val="27B5DE"/>
              </a:buClr>
              <a:buNone/>
            </a:pPr>
            <a:endParaRPr lang="en-US" dirty="0" smtClean="0">
              <a:latin typeface="Calibri"/>
              <a:ea typeface="Garamond"/>
              <a:cs typeface="Calibri"/>
              <a:sym typeface="Garamond"/>
            </a:endParaRPr>
          </a:p>
          <a:p>
            <a:pPr marL="0" lvl="0" indent="0">
              <a:spcBef>
                <a:spcPts val="0"/>
              </a:spcBef>
              <a:buClr>
                <a:srgbClr val="27B5DE"/>
              </a:buClr>
              <a:buNone/>
            </a:pPr>
            <a:r>
              <a:rPr lang="en-US" dirty="0" smtClean="0">
                <a:latin typeface="Calibri"/>
                <a:ea typeface="Garamond"/>
                <a:cs typeface="Calibri"/>
                <a:sym typeface="Garamond"/>
              </a:rPr>
              <a:t>What do you think are some of the most important experiences that undermine students’ feeling safe?</a:t>
            </a:r>
          </a:p>
          <a:p>
            <a:pPr marL="0" lvl="0" indent="0">
              <a:spcBef>
                <a:spcPts val="0"/>
              </a:spcBef>
              <a:buClr>
                <a:srgbClr val="27B5DE"/>
              </a:buClr>
              <a:buNone/>
            </a:pPr>
            <a:endParaRPr lang="en-US" dirty="0" smtClean="0">
              <a:latin typeface="Calibri"/>
              <a:ea typeface="Garamond"/>
              <a:cs typeface="Calibri"/>
              <a:sym typeface="Garamond"/>
            </a:endParaRPr>
          </a:p>
        </p:txBody>
      </p:sp>
    </p:spTree>
    <p:extLst>
      <p:ext uri="{BB962C8B-B14F-4D97-AF65-F5344CB8AC3E}">
        <p14:creationId xmlns:p14="http://schemas.microsoft.com/office/powerpoint/2010/main" val="4063709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0" y="228600"/>
            <a:ext cx="9144000" cy="990600"/>
          </a:xfrm>
        </p:spPr>
        <p:txBody>
          <a:bodyPr/>
          <a:lstStyle/>
          <a:p>
            <a:r>
              <a:rPr lang="en-US" sz="4000" b="1" dirty="0" smtClean="0">
                <a:latin typeface="Garamond" charset="0"/>
              </a:rPr>
              <a:t>A framework: Step by step</a:t>
            </a:r>
            <a:r>
              <a:rPr lang="en-US" sz="4000" dirty="0" smtClean="0">
                <a:latin typeface="Garamond" charset="0"/>
              </a:rPr>
              <a:t> </a:t>
            </a:r>
            <a:endParaRPr lang="en-US" sz="4000" dirty="0">
              <a:latin typeface="Garamond" charset="0"/>
            </a:endParaRPr>
          </a:p>
        </p:txBody>
      </p:sp>
      <p:sp>
        <p:nvSpPr>
          <p:cNvPr id="3" name="Content Placeholder 2"/>
          <p:cNvSpPr>
            <a:spLocks noGrp="1"/>
          </p:cNvSpPr>
          <p:nvPr>
            <p:ph sz="quarter" idx="1"/>
          </p:nvPr>
        </p:nvSpPr>
        <p:spPr>
          <a:xfrm>
            <a:off x="0" y="1499608"/>
            <a:ext cx="8766175" cy="4328106"/>
          </a:xfrm>
        </p:spPr>
        <p:txBody>
          <a:bodyPr/>
          <a:lstStyle/>
          <a:p>
            <a:pPr marL="0" indent="0">
              <a:buNone/>
              <a:defRPr/>
            </a:pPr>
            <a:endParaRPr lang="en-US" b="1" dirty="0" smtClean="0">
              <a:latin typeface="Calibri"/>
              <a:cs typeface="Calibri"/>
            </a:endParaRPr>
          </a:p>
          <a:p>
            <a:pPr marL="0" indent="0">
              <a:buNone/>
              <a:defRPr/>
            </a:pPr>
            <a:r>
              <a:rPr lang="en-US" b="1" dirty="0" smtClean="0">
                <a:latin typeface="Calibri"/>
                <a:cs typeface="Calibri"/>
              </a:rPr>
              <a:t>Understandings</a:t>
            </a:r>
            <a:r>
              <a:rPr lang="en-US" dirty="0" smtClean="0">
                <a:latin typeface="Calibri"/>
                <a:cs typeface="Calibri"/>
              </a:rPr>
              <a:t> shape our</a:t>
            </a:r>
          </a:p>
          <a:p>
            <a:pPr marL="0" indent="0">
              <a:buNone/>
              <a:defRPr/>
            </a:pPr>
            <a:r>
              <a:rPr lang="en-US" dirty="0">
                <a:latin typeface="Calibri"/>
                <a:cs typeface="Calibri"/>
              </a:rPr>
              <a:t>	</a:t>
            </a:r>
            <a:r>
              <a:rPr lang="en-US" b="1" dirty="0" smtClean="0">
                <a:latin typeface="Calibri"/>
                <a:cs typeface="Calibri"/>
              </a:rPr>
              <a:t>Goals</a:t>
            </a:r>
            <a:r>
              <a:rPr lang="en-US" dirty="0" smtClean="0">
                <a:latin typeface="Calibri"/>
                <a:cs typeface="Calibri"/>
              </a:rPr>
              <a:t>, which in turn drives behavior and suggests</a:t>
            </a:r>
          </a:p>
          <a:p>
            <a:pPr marL="0" indent="0">
              <a:buNone/>
              <a:defRPr/>
            </a:pPr>
            <a:r>
              <a:rPr lang="en-US" dirty="0">
                <a:latin typeface="Calibri"/>
                <a:cs typeface="Calibri"/>
              </a:rPr>
              <a:t>	</a:t>
            </a:r>
            <a:r>
              <a:rPr lang="en-US" dirty="0" smtClean="0">
                <a:latin typeface="Calibri"/>
                <a:cs typeface="Calibri"/>
              </a:rPr>
              <a:t>	</a:t>
            </a:r>
            <a:r>
              <a:rPr lang="en-US" b="1" dirty="0" smtClean="0">
                <a:latin typeface="Calibri"/>
                <a:cs typeface="Calibri"/>
              </a:rPr>
              <a:t>Methods/strategies </a:t>
            </a:r>
            <a:r>
              <a:rPr lang="en-US" dirty="0" smtClean="0">
                <a:latin typeface="Calibri"/>
                <a:cs typeface="Calibri"/>
              </a:rPr>
              <a:t>we use to actualize goal</a:t>
            </a:r>
            <a:r>
              <a:rPr lang="en-US" b="1" dirty="0">
                <a:latin typeface="Calibri"/>
                <a:cs typeface="Calibri"/>
              </a:rPr>
              <a:t>s</a:t>
            </a:r>
            <a:endParaRPr lang="en-US" b="1" dirty="0" smtClean="0">
              <a:latin typeface="Calibri"/>
              <a:cs typeface="Calibri"/>
            </a:endParaRPr>
          </a:p>
          <a:p>
            <a:pPr marL="0" indent="0">
              <a:buNone/>
              <a:defRPr/>
            </a:pPr>
            <a:r>
              <a:rPr lang="en-US" b="1" dirty="0">
                <a:latin typeface="Calibri"/>
                <a:cs typeface="Calibri"/>
              </a:rPr>
              <a:t>	</a:t>
            </a:r>
            <a:r>
              <a:rPr lang="en-US" b="1" dirty="0" smtClean="0">
                <a:latin typeface="Calibri"/>
                <a:cs typeface="Calibri"/>
              </a:rPr>
              <a:t>		Measurement</a:t>
            </a:r>
            <a:r>
              <a:rPr lang="en-US" dirty="0" smtClean="0">
                <a:latin typeface="Calibri"/>
                <a:cs typeface="Calibri"/>
              </a:rPr>
              <a:t> supports learning and 			possible revisions in our	under-				standings:  </a:t>
            </a:r>
            <a:r>
              <a:rPr lang="en-US" i="1" dirty="0" smtClean="0">
                <a:latin typeface="Calibri"/>
                <a:cs typeface="Calibri"/>
              </a:rPr>
              <a:t>The problem solving cycle</a:t>
            </a:r>
            <a:r>
              <a:rPr lang="en-US" dirty="0" smtClean="0">
                <a:latin typeface="Calibri"/>
                <a:cs typeface="Calibri"/>
              </a:rPr>
              <a:t>!</a:t>
            </a:r>
          </a:p>
          <a:p>
            <a:pPr>
              <a:defRPr/>
            </a:pPr>
            <a:endParaRPr lang="en-US" dirty="0" smtClean="0"/>
          </a:p>
        </p:txBody>
      </p:sp>
    </p:spTree>
    <p:extLst>
      <p:ext uri="{BB962C8B-B14F-4D97-AF65-F5344CB8AC3E}">
        <p14:creationId xmlns:p14="http://schemas.microsoft.com/office/powerpoint/2010/main" val="390007319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 y="-27444"/>
            <a:ext cx="10009169" cy="990600"/>
          </a:xfrm>
        </p:spPr>
        <p:txBody>
          <a:bodyPr/>
          <a:lstStyle/>
          <a:p>
            <a:pPr algn="ctr"/>
            <a:r>
              <a:rPr lang="en-US" b="1" dirty="0">
                <a:latin typeface="Garamond" charset="0"/>
              </a:rPr>
              <a:t/>
            </a:r>
            <a:br>
              <a:rPr lang="en-US" b="1" dirty="0">
                <a:latin typeface="Garamond" charset="0"/>
              </a:rPr>
            </a:br>
            <a:r>
              <a:rPr lang="en-US" sz="3600" b="1" dirty="0" smtClean="0">
                <a:latin typeface="Garamond" charset="0"/>
              </a:rPr>
              <a:t>Understandings</a:t>
            </a:r>
            <a:r>
              <a:rPr lang="en-US" sz="3600" dirty="0" smtClean="0">
                <a:latin typeface="Garamond" charset="0"/>
              </a:rPr>
              <a:t> </a:t>
            </a:r>
            <a:br>
              <a:rPr lang="en-US" sz="3600" dirty="0" smtClean="0">
                <a:latin typeface="Garamond" charset="0"/>
              </a:rPr>
            </a:br>
            <a:endParaRPr lang="en-US" sz="1600" dirty="0"/>
          </a:p>
        </p:txBody>
      </p:sp>
      <p:sp>
        <p:nvSpPr>
          <p:cNvPr id="3" name="Content Placeholder 2"/>
          <p:cNvSpPr>
            <a:spLocks noGrp="1"/>
          </p:cNvSpPr>
          <p:nvPr>
            <p:ph sz="quarter" idx="1"/>
          </p:nvPr>
        </p:nvSpPr>
        <p:spPr>
          <a:xfrm>
            <a:off x="-1" y="1600200"/>
            <a:ext cx="9298503" cy="4227513"/>
          </a:xfrm>
        </p:spPr>
        <p:txBody>
          <a:bodyPr/>
          <a:lstStyle/>
          <a:p>
            <a:pPr marL="0" indent="0">
              <a:buNone/>
              <a:defRPr/>
            </a:pPr>
            <a:endParaRPr lang="en-US" dirty="0">
              <a:latin typeface="Calibri"/>
              <a:cs typeface="Calibri"/>
            </a:endParaRPr>
          </a:p>
          <a:p>
            <a:pPr marL="0" indent="0">
              <a:buNone/>
              <a:defRPr/>
            </a:pPr>
            <a:r>
              <a:rPr lang="en-US" dirty="0" smtClean="0">
                <a:latin typeface="Calibri"/>
                <a:cs typeface="Calibri"/>
              </a:rPr>
              <a:t>On the limitations of the term “bullying”</a:t>
            </a:r>
          </a:p>
          <a:p>
            <a:pPr marL="0" indent="0">
              <a:buNone/>
              <a:defRPr/>
            </a:pPr>
            <a:endParaRPr lang="en-US" dirty="0">
              <a:latin typeface="Calibri"/>
              <a:cs typeface="Calibri"/>
            </a:endParaRPr>
          </a:p>
          <a:p>
            <a:pPr marL="0" indent="0">
              <a:buNone/>
              <a:defRPr/>
            </a:pPr>
            <a:r>
              <a:rPr lang="en-US" dirty="0" smtClean="0">
                <a:latin typeface="Calibri"/>
                <a:cs typeface="Calibri"/>
              </a:rPr>
              <a:t>Perpetrator, target, witness roles: consistent and/or fluid?</a:t>
            </a:r>
          </a:p>
          <a:p>
            <a:pPr marL="0" indent="0">
              <a:buNone/>
              <a:defRPr/>
            </a:pPr>
            <a:endParaRPr lang="en-US" dirty="0">
              <a:latin typeface="Calibri"/>
              <a:cs typeface="Calibri"/>
            </a:endParaRPr>
          </a:p>
          <a:p>
            <a:pPr marL="0" indent="0">
              <a:buNone/>
              <a:defRPr/>
            </a:pPr>
            <a:r>
              <a:rPr lang="en-US" dirty="0" smtClean="0">
                <a:latin typeface="Calibri"/>
                <a:cs typeface="Calibri"/>
              </a:rPr>
              <a:t>On the spectrum of mean, bullying and hateful behaviors that undermine feeling safes</a:t>
            </a:r>
            <a:endParaRPr lang="en-US" dirty="0" smtClean="0"/>
          </a:p>
        </p:txBody>
      </p:sp>
    </p:spTree>
    <p:extLst>
      <p:ext uri="{BB962C8B-B14F-4D97-AF65-F5344CB8AC3E}">
        <p14:creationId xmlns:p14="http://schemas.microsoft.com/office/powerpoint/2010/main" val="110112121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 y="-27444"/>
            <a:ext cx="10009169" cy="990600"/>
          </a:xfrm>
        </p:spPr>
        <p:txBody>
          <a:bodyPr/>
          <a:lstStyle/>
          <a:p>
            <a:pPr algn="ctr"/>
            <a:r>
              <a:rPr lang="en-US" b="1" dirty="0" smtClean="0">
                <a:solidFill>
                  <a:srgbClr val="FF0000"/>
                </a:solidFill>
                <a:latin typeface="Garamond" charset="0"/>
              </a:rPr>
              <a:t/>
            </a:r>
            <a:br>
              <a:rPr lang="en-US" b="1" dirty="0" smtClean="0">
                <a:solidFill>
                  <a:srgbClr val="FF0000"/>
                </a:solidFill>
                <a:latin typeface="Garamond" charset="0"/>
              </a:rPr>
            </a:br>
            <a:r>
              <a:rPr lang="en-US" sz="3600" b="1" dirty="0" smtClean="0">
                <a:solidFill>
                  <a:srgbClr val="FF0000"/>
                </a:solidFill>
                <a:latin typeface="Garamond" charset="0"/>
              </a:rPr>
              <a:t>Understandings</a:t>
            </a:r>
            <a:r>
              <a:rPr lang="en-US" sz="3600" dirty="0" smtClean="0">
                <a:solidFill>
                  <a:srgbClr val="FF0000"/>
                </a:solidFill>
                <a:latin typeface="Garamond" charset="0"/>
              </a:rPr>
              <a:t>: </a:t>
            </a:r>
            <a:r>
              <a:rPr lang="en-US" sz="3600" dirty="0">
                <a:solidFill>
                  <a:srgbClr val="FF0000"/>
                </a:solidFill>
                <a:latin typeface="Garamond" charset="0"/>
              </a:rPr>
              <a:t/>
            </a:r>
            <a:br>
              <a:rPr lang="en-US" sz="3600" dirty="0">
                <a:solidFill>
                  <a:srgbClr val="FF0000"/>
                </a:solidFill>
                <a:latin typeface="Garamond" charset="0"/>
              </a:rPr>
            </a:br>
            <a:r>
              <a:rPr lang="en-US" sz="2800" b="1" dirty="0" smtClean="0">
                <a:solidFill>
                  <a:srgbClr val="FF0000"/>
                </a:solidFill>
                <a:latin typeface="Garamond" charset="0"/>
              </a:rPr>
              <a:t>Behaviors that Undermine Feeling Safe </a:t>
            </a:r>
            <a:r>
              <a:rPr lang="en-US" sz="3600" dirty="0" smtClean="0">
                <a:solidFill>
                  <a:srgbClr val="FF0000"/>
                </a:solidFill>
                <a:latin typeface="Garamond" charset="0"/>
              </a:rPr>
              <a:t/>
            </a:r>
            <a:br>
              <a:rPr lang="en-US" sz="3600" dirty="0" smtClean="0">
                <a:solidFill>
                  <a:srgbClr val="FF0000"/>
                </a:solidFill>
                <a:latin typeface="Garamond" charset="0"/>
              </a:rPr>
            </a:br>
            <a:endParaRPr lang="en-US" sz="1600" dirty="0">
              <a:solidFill>
                <a:srgbClr val="FF0000"/>
              </a:solidFill>
            </a:endParaRPr>
          </a:p>
        </p:txBody>
      </p:sp>
      <p:sp>
        <p:nvSpPr>
          <p:cNvPr id="3" name="Content Placeholder 2"/>
          <p:cNvSpPr>
            <a:spLocks noGrp="1"/>
          </p:cNvSpPr>
          <p:nvPr>
            <p:ph sz="quarter" idx="1"/>
          </p:nvPr>
        </p:nvSpPr>
        <p:spPr>
          <a:xfrm>
            <a:off x="-1" y="1600200"/>
            <a:ext cx="9298503" cy="4227513"/>
          </a:xfrm>
        </p:spPr>
        <p:txBody>
          <a:bodyPr/>
          <a:lstStyle/>
          <a:p>
            <a:pPr marL="0" indent="0">
              <a:buNone/>
              <a:defRPr/>
            </a:pPr>
            <a:r>
              <a:rPr lang="en-US" sz="2400" dirty="0" smtClean="0">
                <a:latin typeface="Calibri"/>
                <a:cs typeface="Calibri"/>
              </a:rPr>
              <a:t>• Normal moments of ‘stepping on each others emotional toes” and reacting to feeling frustrated, hurt and/or scared with anger</a:t>
            </a:r>
          </a:p>
          <a:p>
            <a:pPr marL="0" indent="0">
              <a:buNone/>
              <a:defRPr/>
            </a:pPr>
            <a:endParaRPr lang="en-US" sz="2400" dirty="0" smtClean="0">
              <a:latin typeface="Calibri"/>
              <a:cs typeface="Calibri"/>
            </a:endParaRPr>
          </a:p>
          <a:p>
            <a:pPr marL="0" indent="0">
              <a:buNone/>
              <a:defRPr/>
            </a:pPr>
            <a:r>
              <a:rPr lang="en-US" sz="2400" dirty="0">
                <a:latin typeface="Calibri"/>
                <a:cs typeface="Calibri"/>
              </a:rPr>
              <a:t>	</a:t>
            </a:r>
            <a:r>
              <a:rPr lang="en-US" sz="2400" dirty="0" smtClean="0">
                <a:latin typeface="Calibri"/>
                <a:cs typeface="Calibri"/>
              </a:rPr>
              <a:t>• Unmet needs</a:t>
            </a:r>
          </a:p>
          <a:p>
            <a:pPr marL="0" indent="0">
              <a:buNone/>
              <a:defRPr/>
            </a:pPr>
            <a:endParaRPr lang="en-US" sz="2400" dirty="0" smtClean="0">
              <a:latin typeface="Calibri"/>
              <a:cs typeface="Calibri"/>
            </a:endParaRPr>
          </a:p>
          <a:p>
            <a:pPr marL="0" indent="0">
              <a:buNone/>
              <a:defRPr/>
            </a:pPr>
            <a:r>
              <a:rPr lang="en-US" sz="2400" dirty="0">
                <a:latin typeface="Calibri"/>
                <a:cs typeface="Calibri"/>
              </a:rPr>
              <a:t>	</a:t>
            </a:r>
            <a:r>
              <a:rPr lang="en-US" sz="2400" dirty="0" smtClean="0">
                <a:latin typeface="Calibri"/>
                <a:cs typeface="Calibri"/>
              </a:rPr>
              <a:t>	• Being intentionally hurtful:  </a:t>
            </a:r>
          </a:p>
          <a:p>
            <a:pPr marL="0" indent="0">
              <a:buNone/>
              <a:defRPr/>
            </a:pPr>
            <a:r>
              <a:rPr lang="en-US" sz="2400" dirty="0">
                <a:latin typeface="Calibri"/>
                <a:cs typeface="Calibri"/>
              </a:rPr>
              <a:t>	</a:t>
            </a:r>
            <a:r>
              <a:rPr lang="en-US" sz="2400" dirty="0" smtClean="0">
                <a:latin typeface="Calibri"/>
                <a:cs typeface="Calibri"/>
              </a:rPr>
              <a:t>     	 An individual and a social act</a:t>
            </a:r>
          </a:p>
          <a:p>
            <a:pPr marL="0" indent="0">
              <a:buNone/>
              <a:defRPr/>
            </a:pPr>
            <a:endParaRPr lang="en-US" sz="2400" dirty="0">
              <a:latin typeface="Calibri"/>
              <a:cs typeface="Calibri"/>
            </a:endParaRPr>
          </a:p>
          <a:p>
            <a:pPr marL="0" indent="0">
              <a:buNone/>
              <a:defRPr/>
            </a:pPr>
            <a:r>
              <a:rPr lang="en-US" sz="2400" dirty="0" smtClean="0">
                <a:latin typeface="Calibri"/>
                <a:cs typeface="Calibri"/>
              </a:rPr>
              <a:t>			• Hateful (horrible, terrible, unbearable, 			       </a:t>
            </a:r>
            <a:r>
              <a:rPr lang="en-US" sz="2400" dirty="0">
                <a:latin typeface="Calibri"/>
                <a:cs typeface="Calibri"/>
              </a:rPr>
              <a:t> </a:t>
            </a:r>
            <a:r>
              <a:rPr lang="en-US" sz="2400" dirty="0" smtClean="0">
                <a:latin typeface="Calibri"/>
                <a:cs typeface="Calibri"/>
              </a:rPr>
              <a:t>            intolerable, insufferable, disgusting) </a:t>
            </a:r>
            <a:r>
              <a:rPr lang="en-US" sz="2400" dirty="0">
                <a:latin typeface="Calibri"/>
                <a:cs typeface="Calibri"/>
              </a:rPr>
              <a:t>acts </a:t>
            </a:r>
            <a:endParaRPr lang="en-US" sz="2400" dirty="0" smtClean="0">
              <a:latin typeface="Calibri"/>
              <a:cs typeface="Calibri"/>
            </a:endParaRPr>
          </a:p>
          <a:p>
            <a:pPr marL="1600200" lvl="4" indent="0">
              <a:buNone/>
              <a:defRPr/>
            </a:pPr>
            <a:r>
              <a:rPr lang="en-US" sz="1900" dirty="0">
                <a:latin typeface="Calibri"/>
                <a:cs typeface="Calibri"/>
              </a:rPr>
              <a:t>	</a:t>
            </a:r>
            <a:endParaRPr lang="en-US" sz="1900" dirty="0" smtClean="0">
              <a:latin typeface="Calibri"/>
              <a:cs typeface="Calibri"/>
            </a:endParaRPr>
          </a:p>
          <a:p>
            <a:pPr lvl="4">
              <a:buFont typeface="Wingdings" charset="2"/>
              <a:buChar char="ü"/>
              <a:defRPr/>
            </a:pPr>
            <a:endParaRPr lang="en-US" sz="1900" dirty="0" smtClean="0">
              <a:latin typeface="Calibri"/>
              <a:cs typeface="Calibri"/>
            </a:endParaRPr>
          </a:p>
          <a:p>
            <a:pPr marL="0" indent="0">
              <a:buNone/>
              <a:defRPr/>
            </a:pPr>
            <a:r>
              <a:rPr lang="en-US" dirty="0">
                <a:latin typeface="Calibri"/>
                <a:cs typeface="Calibri"/>
              </a:rPr>
              <a:t>	</a:t>
            </a:r>
            <a:r>
              <a:rPr lang="en-US" dirty="0" smtClean="0">
                <a:latin typeface="Calibri"/>
                <a:cs typeface="Calibri"/>
              </a:rPr>
              <a:t>	</a:t>
            </a:r>
            <a:endParaRPr lang="en-US" dirty="0">
              <a:latin typeface="Calibri"/>
              <a:cs typeface="Calibri"/>
            </a:endParaRPr>
          </a:p>
        </p:txBody>
      </p:sp>
    </p:spTree>
    <p:extLst>
      <p:ext uri="{BB962C8B-B14F-4D97-AF65-F5344CB8AC3E}">
        <p14:creationId xmlns:p14="http://schemas.microsoft.com/office/powerpoint/2010/main" val="35690034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0" y="228600"/>
            <a:ext cx="9144000" cy="990600"/>
          </a:xfrm>
        </p:spPr>
        <p:txBody>
          <a:bodyPr/>
          <a:lstStyle/>
          <a:p>
            <a:pPr algn="ctr"/>
            <a:r>
              <a:rPr lang="en-US" sz="3600" b="1" dirty="0" smtClean="0">
                <a:latin typeface="Garamond" charset="0"/>
              </a:rPr>
              <a:t>Moving From </a:t>
            </a:r>
            <a:r>
              <a:rPr lang="en-US" sz="3600" b="1" dirty="0">
                <a:latin typeface="Garamond" charset="0"/>
              </a:rPr>
              <a:t>U</a:t>
            </a:r>
            <a:r>
              <a:rPr lang="en-US" sz="3600" b="1" dirty="0" smtClean="0">
                <a:latin typeface="Garamond" charset="0"/>
              </a:rPr>
              <a:t>nderstandings to Goal Setting and Actions</a:t>
            </a:r>
            <a:endParaRPr lang="en-US" sz="3600" dirty="0">
              <a:latin typeface="Garamond" charset="0"/>
            </a:endParaRPr>
          </a:p>
        </p:txBody>
      </p:sp>
      <p:sp>
        <p:nvSpPr>
          <p:cNvPr id="3" name="Content Placeholder 2"/>
          <p:cNvSpPr>
            <a:spLocks noGrp="1"/>
          </p:cNvSpPr>
          <p:nvPr>
            <p:ph sz="quarter" idx="1"/>
          </p:nvPr>
        </p:nvSpPr>
        <p:spPr>
          <a:xfrm>
            <a:off x="0" y="1600200"/>
            <a:ext cx="8766175" cy="4227513"/>
          </a:xfrm>
        </p:spPr>
        <p:txBody>
          <a:bodyPr/>
          <a:lstStyle/>
          <a:p>
            <a:pPr marL="0" indent="0" algn="ctr">
              <a:buNone/>
              <a:defRPr/>
            </a:pPr>
            <a:r>
              <a:rPr lang="en-US" sz="2800" b="1" dirty="0" smtClean="0">
                <a:latin typeface="Calibri"/>
                <a:cs typeface="Calibri"/>
              </a:rPr>
              <a:t>Effective Prosocial Education</a:t>
            </a:r>
            <a:r>
              <a:rPr lang="en-US" sz="2800" dirty="0" smtClean="0">
                <a:latin typeface="Calibri"/>
                <a:cs typeface="Calibri"/>
              </a:rPr>
              <a:t> </a:t>
            </a:r>
          </a:p>
          <a:p>
            <a:pPr marL="0" indent="0" algn="ctr">
              <a:buNone/>
              <a:defRPr/>
            </a:pPr>
            <a:endParaRPr lang="en-US" sz="2800" dirty="0" smtClean="0">
              <a:latin typeface="Calibri"/>
              <a:cs typeface="Calibri"/>
            </a:endParaRPr>
          </a:p>
          <a:p>
            <a:pPr marL="514350" indent="-514350">
              <a:buAutoNum type="arabicPeriod"/>
              <a:defRPr/>
            </a:pPr>
            <a:r>
              <a:rPr lang="en-US" sz="2800" i="1" dirty="0" smtClean="0">
                <a:latin typeface="Calibri"/>
                <a:cs typeface="Calibri"/>
              </a:rPr>
              <a:t>Moving from a reactive to a proactive stance</a:t>
            </a:r>
          </a:p>
          <a:p>
            <a:pPr marL="514350" indent="-514350">
              <a:buAutoNum type="arabicPeriod"/>
              <a:defRPr/>
            </a:pPr>
            <a:r>
              <a:rPr lang="en-US" sz="2800" i="1" dirty="0" smtClean="0">
                <a:latin typeface="Calibri"/>
                <a:cs typeface="Calibri"/>
              </a:rPr>
              <a:t>Priority setting</a:t>
            </a:r>
          </a:p>
          <a:p>
            <a:pPr marL="514350" indent="-514350">
              <a:buAutoNum type="arabicPeriod"/>
              <a:defRPr/>
            </a:pPr>
            <a:r>
              <a:rPr lang="en-US" sz="2800" i="1" dirty="0" smtClean="0">
                <a:latin typeface="Calibri"/>
                <a:cs typeface="Calibri"/>
              </a:rPr>
              <a:t>Specific improvement goals and strategies</a:t>
            </a:r>
            <a:r>
              <a:rPr lang="en-US" sz="2800" dirty="0" smtClean="0">
                <a:latin typeface="Calibri"/>
                <a:cs typeface="Calibri"/>
              </a:rPr>
              <a:t>:</a:t>
            </a:r>
          </a:p>
          <a:p>
            <a:pPr marL="0" indent="0">
              <a:buNone/>
              <a:defRPr/>
            </a:pPr>
            <a:r>
              <a:rPr lang="en-US" sz="2400" dirty="0" smtClean="0">
                <a:latin typeface="Calibri"/>
                <a:cs typeface="Calibri"/>
              </a:rPr>
              <a:t>   	(i) </a:t>
            </a:r>
            <a:r>
              <a:rPr lang="en-US" sz="2400" i="1" dirty="0" smtClean="0">
                <a:latin typeface="Calibri"/>
                <a:cs typeface="Calibri"/>
              </a:rPr>
              <a:t>School wide </a:t>
            </a:r>
            <a:r>
              <a:rPr lang="en-US" sz="2400" dirty="0" smtClean="0">
                <a:latin typeface="Calibri"/>
                <a:cs typeface="Calibri"/>
              </a:rPr>
              <a:t>goals and improvement strategies</a:t>
            </a:r>
          </a:p>
          <a:p>
            <a:pPr marL="0" indent="0">
              <a:buNone/>
              <a:defRPr/>
            </a:pPr>
            <a:r>
              <a:rPr lang="en-US" sz="2400" dirty="0" smtClean="0">
                <a:latin typeface="Calibri"/>
                <a:cs typeface="Calibri"/>
              </a:rPr>
              <a:t>   	(ii) </a:t>
            </a:r>
            <a:r>
              <a:rPr lang="en-US" sz="2400" i="1" dirty="0" smtClean="0">
                <a:latin typeface="Calibri"/>
                <a:cs typeface="Calibri"/>
              </a:rPr>
              <a:t>Instructional</a:t>
            </a:r>
            <a:r>
              <a:rPr lang="en-US" sz="2400" dirty="0" smtClean="0">
                <a:latin typeface="Calibri"/>
                <a:cs typeface="Calibri"/>
              </a:rPr>
              <a:t> </a:t>
            </a:r>
            <a:r>
              <a:rPr lang="en-US" sz="2400" dirty="0">
                <a:latin typeface="Calibri"/>
                <a:cs typeface="Calibri"/>
              </a:rPr>
              <a:t>goals</a:t>
            </a:r>
            <a:r>
              <a:rPr lang="en-US" sz="2400" dirty="0" smtClean="0">
                <a:latin typeface="Calibri"/>
                <a:cs typeface="Calibri"/>
              </a:rPr>
              <a:t>/improvement strategies</a:t>
            </a:r>
          </a:p>
          <a:p>
            <a:pPr marL="0" indent="0">
              <a:buNone/>
              <a:defRPr/>
            </a:pPr>
            <a:r>
              <a:rPr lang="en-US" sz="2400" dirty="0">
                <a:latin typeface="Calibri"/>
                <a:cs typeface="Calibri"/>
              </a:rPr>
              <a:t>  </a:t>
            </a:r>
            <a:r>
              <a:rPr lang="en-US" sz="2400" dirty="0" smtClean="0">
                <a:latin typeface="Calibri"/>
                <a:cs typeface="Calibri"/>
              </a:rPr>
              <a:t> 	(iii) </a:t>
            </a:r>
            <a:r>
              <a:rPr lang="en-US" sz="2400" i="1" dirty="0" smtClean="0">
                <a:latin typeface="Calibri"/>
                <a:cs typeface="Calibri"/>
              </a:rPr>
              <a:t>Relational</a:t>
            </a:r>
            <a:r>
              <a:rPr lang="en-US" sz="2400" dirty="0" smtClean="0">
                <a:latin typeface="Calibri"/>
                <a:cs typeface="Calibri"/>
              </a:rPr>
              <a:t> goals/improvement strategies</a:t>
            </a:r>
            <a:endParaRPr lang="en-US" sz="2400" dirty="0">
              <a:latin typeface="Calibri"/>
              <a:cs typeface="Calibri"/>
            </a:endParaRPr>
          </a:p>
          <a:p>
            <a:pPr marL="0" indent="0">
              <a:buNone/>
              <a:defRPr/>
            </a:pPr>
            <a:endParaRPr lang="en-US" b="1" dirty="0" smtClean="0"/>
          </a:p>
          <a:p>
            <a:pPr>
              <a:defRPr/>
            </a:pPr>
            <a:endParaRPr lang="en-US" dirty="0" smtClean="0"/>
          </a:p>
        </p:txBody>
      </p:sp>
    </p:spTree>
    <p:extLst>
      <p:ext uri="{BB962C8B-B14F-4D97-AF65-F5344CB8AC3E}">
        <p14:creationId xmlns:p14="http://schemas.microsoft.com/office/powerpoint/2010/main" val="29325882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251F5C6-6A73-984D-B1DB-D358853048D0}" type="slidenum">
              <a:rPr lang="en-US" sz="1200">
                <a:solidFill>
                  <a:srgbClr val="336699"/>
                </a:solidFill>
                <a:latin typeface="Franklin Gothic Medium Cond" charset="0"/>
              </a:rPr>
              <a:pPr eaLnBrk="1" hangingPunct="1"/>
              <a:t>8</a:t>
            </a:fld>
            <a:endParaRPr lang="en-US" sz="1200" dirty="0">
              <a:solidFill>
                <a:srgbClr val="336699"/>
              </a:solidFill>
              <a:latin typeface="Franklin Gothic Medium Cond" charset="0"/>
            </a:endParaRPr>
          </a:p>
        </p:txBody>
      </p:sp>
      <p:pic>
        <p:nvPicPr>
          <p:cNvPr id="37891" name="Picture 3" descr="School Climate Model.pd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50972"/>
            <a:ext cx="6858000" cy="6297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flipH="1">
            <a:off x="7924356" y="6248400"/>
            <a:ext cx="613278" cy="471749"/>
          </a:xfrm>
          <a:prstGeom prst="rect">
            <a:avLst/>
          </a:prstGeom>
          <a:noFill/>
        </p:spPr>
        <p:txBody>
          <a:bodyPr wrap="square" rtlCol="0">
            <a:spAutoFit/>
          </a:bodyPr>
          <a:lstStyle/>
          <a:p>
            <a:endParaRPr lang="en-US" dirty="0"/>
          </a:p>
        </p:txBody>
      </p:sp>
      <p:sp>
        <p:nvSpPr>
          <p:cNvPr id="2" name="TextBox 1"/>
          <p:cNvSpPr txBox="1"/>
          <p:nvPr/>
        </p:nvSpPr>
        <p:spPr>
          <a:xfrm>
            <a:off x="311804" y="250972"/>
            <a:ext cx="8669640" cy="861774"/>
          </a:xfrm>
          <a:prstGeom prst="rect">
            <a:avLst/>
          </a:prstGeom>
          <a:noFill/>
        </p:spPr>
        <p:txBody>
          <a:bodyPr wrap="square" rtlCol="0">
            <a:spAutoFit/>
          </a:bodyPr>
          <a:lstStyle/>
          <a:p>
            <a:pPr algn="ctr"/>
            <a:r>
              <a:rPr lang="en-US" sz="3200" b="1" dirty="0">
                <a:latin typeface="Garamond"/>
                <a:cs typeface="Garamond"/>
              </a:rPr>
              <a:t>Moving from a reactive to a proactive stance</a:t>
            </a:r>
          </a:p>
          <a:p>
            <a:pPr algn="ctr"/>
            <a:endParaRPr lang="en-US" dirty="0"/>
          </a:p>
        </p:txBody>
      </p:sp>
    </p:spTree>
    <p:extLst>
      <p:ext uri="{BB962C8B-B14F-4D97-AF65-F5344CB8AC3E}">
        <p14:creationId xmlns:p14="http://schemas.microsoft.com/office/powerpoint/2010/main" val="38650262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0"/>
            <a:ext cx="8153400" cy="1219200"/>
          </a:xfrm>
        </p:spPr>
        <p:txBody>
          <a:bodyPr>
            <a:normAutofit fontScale="90000"/>
          </a:bodyPr>
          <a:lstStyle/>
          <a:p>
            <a:pPr algn="ctr" eaLnBrk="1" fontAlgn="auto" hangingPunct="1">
              <a:spcAft>
                <a:spcPts val="0"/>
              </a:spcAft>
              <a:defRPr/>
            </a:pPr>
            <a:r>
              <a:rPr lang="en-US" b="1" dirty="0" smtClean="0">
                <a:solidFill>
                  <a:schemeClr val="tx2">
                    <a:lumMod val="75000"/>
                  </a:schemeClr>
                </a:solidFill>
                <a:ea typeface="+mj-ea"/>
                <a:cs typeface="Calibri"/>
              </a:rPr>
              <a:t>Reactive vs. Proactive Interventions:</a:t>
            </a:r>
            <a:br>
              <a:rPr lang="en-US" b="1" dirty="0" smtClean="0">
                <a:solidFill>
                  <a:schemeClr val="tx2">
                    <a:lumMod val="75000"/>
                  </a:schemeClr>
                </a:solidFill>
                <a:ea typeface="+mj-ea"/>
                <a:cs typeface="Calibri"/>
              </a:rPr>
            </a:br>
            <a:r>
              <a:rPr lang="en-US" sz="3600" b="1" dirty="0" smtClean="0">
                <a:solidFill>
                  <a:schemeClr val="tx2">
                    <a:lumMod val="75000"/>
                  </a:schemeClr>
                </a:solidFill>
                <a:ea typeface="+mj-ea"/>
                <a:cs typeface="Calibri"/>
              </a:rPr>
              <a:t>Individual and Systemic</a:t>
            </a:r>
            <a:endParaRPr lang="en-US" sz="3600" b="1" dirty="0">
              <a:solidFill>
                <a:schemeClr val="tx2">
                  <a:lumMod val="75000"/>
                </a:schemeClr>
              </a:solidFill>
              <a:ea typeface="+mj-ea"/>
              <a:cs typeface="Calibri"/>
            </a:endParaRPr>
          </a:p>
        </p:txBody>
      </p:sp>
      <p:sp>
        <p:nvSpPr>
          <p:cNvPr id="3" name="Content Placeholder 2"/>
          <p:cNvSpPr>
            <a:spLocks noGrp="1"/>
          </p:cNvSpPr>
          <p:nvPr>
            <p:ph sz="quarter" idx="1"/>
          </p:nvPr>
        </p:nvSpPr>
        <p:spPr>
          <a:xfrm>
            <a:off x="228600" y="1600200"/>
            <a:ext cx="8915400" cy="5105400"/>
          </a:xfrm>
        </p:spPr>
        <p:txBody>
          <a:bodyPr>
            <a:normAutofit/>
          </a:bodyPr>
          <a:lstStyle/>
          <a:p>
            <a:pPr marL="0" indent="0" algn="ctr" eaLnBrk="1" fontAlgn="auto" hangingPunct="1">
              <a:spcAft>
                <a:spcPts val="0"/>
              </a:spcAft>
              <a:buFont typeface="Wingdings" charset="0"/>
              <a:buNone/>
              <a:defRPr/>
            </a:pPr>
            <a:endParaRPr lang="en-US" sz="3300" dirty="0">
              <a:latin typeface="Calibri"/>
              <a:ea typeface="+mn-ea"/>
              <a:cs typeface="Calibri"/>
            </a:endParaRPr>
          </a:p>
          <a:p>
            <a:pPr marL="0" indent="0" algn="ctr" eaLnBrk="1" fontAlgn="auto" hangingPunct="1">
              <a:spcAft>
                <a:spcPts val="0"/>
              </a:spcAft>
              <a:buFont typeface="Wingdings" charset="0"/>
              <a:buNone/>
              <a:defRPr/>
            </a:pPr>
            <a:endParaRPr lang="en-US" sz="3300" dirty="0" smtClean="0">
              <a:latin typeface="Calibri"/>
              <a:ea typeface="+mn-ea"/>
              <a:cs typeface="Calibri"/>
            </a:endParaRPr>
          </a:p>
          <a:p>
            <a:pPr marL="0" indent="0" algn="ctr" eaLnBrk="1" fontAlgn="auto" hangingPunct="1">
              <a:spcAft>
                <a:spcPts val="0"/>
              </a:spcAft>
              <a:buFont typeface="Wingdings" charset="0"/>
              <a:buNone/>
              <a:defRPr/>
            </a:pPr>
            <a:endParaRPr lang="en-US" sz="3300" dirty="0" smtClean="0">
              <a:latin typeface="Calibri"/>
              <a:ea typeface="+mn-ea"/>
              <a:cs typeface="Calibri"/>
            </a:endParaRPr>
          </a:p>
          <a:p>
            <a:pPr marL="0" indent="0" algn="ctr" eaLnBrk="1" fontAlgn="auto" hangingPunct="1">
              <a:spcAft>
                <a:spcPts val="0"/>
              </a:spcAft>
              <a:buFont typeface="Wingdings" charset="0"/>
              <a:buNone/>
              <a:defRPr/>
            </a:pPr>
            <a:endParaRPr lang="en-US" sz="3300" dirty="0">
              <a:latin typeface="Calibri"/>
              <a:ea typeface="+mn-ea"/>
              <a:cs typeface="Calibri"/>
            </a:endParaRPr>
          </a:p>
          <a:p>
            <a:pPr marL="0" indent="0" algn="ctr" eaLnBrk="1" fontAlgn="auto" hangingPunct="1">
              <a:spcAft>
                <a:spcPts val="0"/>
              </a:spcAft>
              <a:buFont typeface="Wingdings" charset="0"/>
              <a:buNone/>
              <a:defRPr/>
            </a:pPr>
            <a:endParaRPr lang="en-US" sz="3300" dirty="0" smtClean="0">
              <a:latin typeface="Calibri"/>
              <a:ea typeface="+mn-ea"/>
              <a:cs typeface="Calibri"/>
            </a:endParaRPr>
          </a:p>
          <a:p>
            <a:pPr marL="0" indent="0" algn="ctr" eaLnBrk="1" fontAlgn="auto" hangingPunct="1">
              <a:spcAft>
                <a:spcPts val="0"/>
              </a:spcAft>
              <a:buFont typeface="Wingdings" charset="0"/>
              <a:buNone/>
              <a:defRPr/>
            </a:pPr>
            <a:endParaRPr lang="en-US" sz="3300" dirty="0">
              <a:latin typeface="Calibri"/>
              <a:ea typeface="+mn-ea"/>
              <a:cs typeface="Calibri"/>
            </a:endParaRPr>
          </a:p>
          <a:p>
            <a:pPr marL="0" indent="0" algn="ctr" eaLnBrk="1" fontAlgn="auto" hangingPunct="1">
              <a:spcAft>
                <a:spcPts val="0"/>
              </a:spcAft>
              <a:buFont typeface="Wingdings" charset="0"/>
              <a:buNone/>
              <a:defRPr/>
            </a:pPr>
            <a:endParaRPr lang="en-US" sz="3300" dirty="0" smtClean="0">
              <a:latin typeface="Calibri"/>
              <a:ea typeface="+mn-ea"/>
              <a:cs typeface="Calibri"/>
            </a:endParaRPr>
          </a:p>
          <a:p>
            <a:pPr marL="0" indent="0" algn="ctr" eaLnBrk="1" fontAlgn="auto" hangingPunct="1">
              <a:spcAft>
                <a:spcPts val="0"/>
              </a:spcAft>
              <a:buFont typeface="Wingdings" charset="0"/>
              <a:buNone/>
              <a:defRPr/>
            </a:pPr>
            <a:endParaRPr lang="en-US" sz="3300" dirty="0">
              <a:latin typeface="Calibri"/>
              <a:ea typeface="+mn-ea"/>
              <a:cs typeface="Calibri"/>
            </a:endParaRPr>
          </a:p>
          <a:p>
            <a:pPr marL="0" indent="0" algn="ctr" eaLnBrk="1" fontAlgn="auto" hangingPunct="1">
              <a:spcAft>
                <a:spcPts val="0"/>
              </a:spcAft>
              <a:buFont typeface="Wingdings" charset="0"/>
              <a:buNone/>
              <a:defRPr/>
            </a:pPr>
            <a:r>
              <a:rPr lang="en-US" sz="1400" dirty="0" smtClean="0">
                <a:latin typeface="Calibri"/>
                <a:ea typeface="+mn-ea"/>
                <a:cs typeface="Calibri"/>
              </a:rPr>
              <a:t>											Citation 13</a:t>
            </a:r>
            <a:endParaRPr lang="en-US" sz="1400" dirty="0">
              <a:latin typeface="Calibri"/>
              <a:ea typeface="+mn-ea"/>
              <a:cs typeface="Calibri"/>
            </a:endParaRPr>
          </a:p>
        </p:txBody>
      </p:sp>
      <p:graphicFrame>
        <p:nvGraphicFramePr>
          <p:cNvPr id="4" name="Table 3"/>
          <p:cNvGraphicFramePr>
            <a:graphicFrameLocks noGrp="1"/>
          </p:cNvGraphicFramePr>
          <p:nvPr/>
        </p:nvGraphicFramePr>
        <p:xfrm>
          <a:off x="0" y="1524000"/>
          <a:ext cx="9144000" cy="5721350"/>
        </p:xfrm>
        <a:graphic>
          <a:graphicData uri="http://schemas.openxmlformats.org/drawingml/2006/table">
            <a:tbl>
              <a:tblPr firstRow="1" bandRow="1">
                <a:tableStyleId>{5C22544A-7EE6-4342-B048-85BDC9FD1C3A}</a:tableStyleId>
              </a:tblPr>
              <a:tblGrid>
                <a:gridCol w="4495800"/>
                <a:gridCol w="4648200"/>
              </a:tblGrid>
              <a:tr h="391801">
                <a:tc>
                  <a:txBody>
                    <a:bodyPr/>
                    <a:lstStyle/>
                    <a:p>
                      <a:r>
                        <a:rPr lang="en-US" sz="1800" b="1" dirty="0" smtClean="0"/>
                        <a:t>INDIVIDUAL</a:t>
                      </a:r>
                      <a:r>
                        <a:rPr lang="en-US" sz="1800" b="1" baseline="0" dirty="0" smtClean="0"/>
                        <a:t> INTERVENTIONS</a:t>
                      </a:r>
                      <a:endParaRPr lang="en-US" sz="1800" b="1" dirty="0"/>
                    </a:p>
                  </a:txBody>
                  <a:tcPr marT="45710" marB="45710"/>
                </a:tc>
                <a:tc>
                  <a:txBody>
                    <a:bodyPr/>
                    <a:lstStyle/>
                    <a:p>
                      <a:r>
                        <a:rPr lang="en-US" sz="1800" dirty="0" smtClean="0"/>
                        <a:t>SCHOOL-WIDE INTERVENTION</a:t>
                      </a:r>
                      <a:endParaRPr lang="en-US" sz="1800" dirty="0"/>
                    </a:p>
                  </a:txBody>
                  <a:tcPr marT="45710" marB="45710"/>
                </a:tc>
              </a:tr>
              <a:tr h="1427835">
                <a:tc>
                  <a:txBody>
                    <a:bodyPr/>
                    <a:lstStyle/>
                    <a:p>
                      <a:r>
                        <a:rPr lang="en-US" sz="1800" b="0" dirty="0" smtClean="0"/>
                        <a:t>• Peer Mediation</a:t>
                      </a:r>
                    </a:p>
                    <a:p>
                      <a:r>
                        <a:rPr lang="en-US" sz="1800" b="0" dirty="0" smtClean="0"/>
                        <a:t>• Tier</a:t>
                      </a:r>
                      <a:r>
                        <a:rPr lang="en-US" sz="1800" b="0" baseline="0" dirty="0" smtClean="0"/>
                        <a:t> II and Tier III Interventions</a:t>
                      </a:r>
                    </a:p>
                    <a:p>
                      <a:r>
                        <a:rPr lang="en-US" sz="1800" b="0" baseline="0" dirty="0" smtClean="0"/>
                        <a:t>• Suspensions</a:t>
                      </a:r>
                    </a:p>
                    <a:p>
                      <a:r>
                        <a:rPr lang="en-US" sz="1800" b="0" baseline="0" dirty="0" smtClean="0"/>
                        <a:t>• Keeping in from recess</a:t>
                      </a:r>
                      <a:endParaRPr lang="en-US" sz="1800" b="0" dirty="0"/>
                    </a:p>
                  </a:txBody>
                  <a:tcPr marT="45710" marB="45710"/>
                </a:tc>
                <a:tc>
                  <a:txBody>
                    <a:bodyPr/>
                    <a:lstStyle/>
                    <a:p>
                      <a:r>
                        <a:rPr lang="en-US" sz="1800" b="0" dirty="0" smtClean="0"/>
                        <a:t>• Restorative</a:t>
                      </a:r>
                      <a:r>
                        <a:rPr lang="en-US" sz="1800" b="0" baseline="0" dirty="0" smtClean="0"/>
                        <a:t> discipline practices</a:t>
                      </a:r>
                    </a:p>
                    <a:p>
                      <a:r>
                        <a:rPr lang="en-US" sz="1800" b="0" baseline="0" dirty="0" smtClean="0"/>
                        <a:t>• Parenting class for student parents</a:t>
                      </a:r>
                    </a:p>
                    <a:p>
                      <a:r>
                        <a:rPr lang="en-US" sz="1800" b="0" baseline="0" dirty="0" smtClean="0"/>
                        <a:t>• Student Assistance Team</a:t>
                      </a:r>
                    </a:p>
                    <a:p>
                      <a:r>
                        <a:rPr lang="en-US" sz="1800" b="0" baseline="0" dirty="0" smtClean="0"/>
                        <a:t>• Alternative to suspension program</a:t>
                      </a:r>
                      <a:endParaRPr lang="en-US" sz="1800" b="0" dirty="0"/>
                    </a:p>
                  </a:txBody>
                  <a:tcPr marT="45710" marB="45710"/>
                </a:tc>
              </a:tr>
              <a:tr h="571326">
                <a:tc>
                  <a:txBody>
                    <a:bodyPr/>
                    <a:lstStyle/>
                    <a:p>
                      <a:r>
                        <a:rPr lang="en-US" sz="1800" b="1" dirty="0" smtClean="0"/>
                        <a:t>INDIVIDUAL DEVELOPMENT</a:t>
                      </a:r>
                      <a:endParaRPr lang="en-US" sz="1800" b="1" dirty="0"/>
                    </a:p>
                  </a:txBody>
                  <a:tcPr marT="45710" marB="45710"/>
                </a:tc>
                <a:tc>
                  <a:txBody>
                    <a:bodyPr/>
                    <a:lstStyle/>
                    <a:p>
                      <a:r>
                        <a:rPr lang="en-US" sz="1800" b="1" dirty="0" smtClean="0"/>
                        <a:t>SCHOOL-COMMUNITY</a:t>
                      </a:r>
                      <a:r>
                        <a:rPr lang="en-US" sz="1800" b="1" baseline="0" dirty="0" smtClean="0"/>
                        <a:t> WIDE IMPROVEMENT</a:t>
                      </a:r>
                      <a:endParaRPr lang="en-US" sz="1800" b="1" dirty="0"/>
                    </a:p>
                  </a:txBody>
                  <a:tcPr marT="45710" marB="45710"/>
                </a:tc>
              </a:tr>
              <a:tr h="3330388">
                <a:tc>
                  <a:txBody>
                    <a:bodyPr/>
                    <a:lstStyle/>
                    <a:p>
                      <a:r>
                        <a:rPr lang="en-US" sz="1800" dirty="0" smtClean="0"/>
                        <a:t>• Character/SEL programs</a:t>
                      </a:r>
                    </a:p>
                    <a:p>
                      <a:r>
                        <a:rPr lang="en-US" sz="1800" dirty="0" smtClean="0"/>
                        <a:t>•</a:t>
                      </a:r>
                      <a:r>
                        <a:rPr lang="en-US" sz="1800" baseline="0" dirty="0" smtClean="0"/>
                        <a:t> Developmental guidance</a:t>
                      </a:r>
                    </a:p>
                    <a:p>
                      <a:r>
                        <a:rPr lang="en-US" sz="1800" baseline="0" dirty="0" smtClean="0"/>
                        <a:t>• Life skills programs</a:t>
                      </a:r>
                    </a:p>
                    <a:p>
                      <a:r>
                        <a:rPr lang="en-US" sz="1800" baseline="0" dirty="0" smtClean="0"/>
                        <a:t>• Adventure/experiential education</a:t>
                      </a:r>
                    </a:p>
                    <a:p>
                      <a:r>
                        <a:rPr lang="en-US" sz="1800" baseline="0" dirty="0" smtClean="0"/>
                        <a:t>• Mental health promotion</a:t>
                      </a:r>
                      <a:endParaRPr lang="en-US" sz="1800" dirty="0"/>
                    </a:p>
                  </a:txBody>
                  <a:tcPr marT="45710" marB="45710"/>
                </a:tc>
                <a:tc>
                  <a:txBody>
                    <a:bodyPr/>
                    <a:lstStyle/>
                    <a:p>
                      <a:r>
                        <a:rPr lang="en-US" sz="1800" dirty="0" smtClean="0"/>
                        <a:t>• Peer leadership</a:t>
                      </a:r>
                    </a:p>
                    <a:p>
                      <a:r>
                        <a:rPr lang="en-US" sz="1800" dirty="0" smtClean="0"/>
                        <a:t>• Social contracts</a:t>
                      </a:r>
                      <a:r>
                        <a:rPr lang="en-US" sz="1800" baseline="0" dirty="0" smtClean="0"/>
                        <a:t> (codes of conduct)</a:t>
                      </a:r>
                    </a:p>
                    <a:p>
                      <a:r>
                        <a:rPr lang="en-US" sz="1800" baseline="0" dirty="0" smtClean="0"/>
                        <a:t>• Family involvement &amp; meaningful school-community partnership efforts</a:t>
                      </a:r>
                    </a:p>
                    <a:p>
                      <a:r>
                        <a:rPr lang="en-US" sz="1800" baseline="0" dirty="0" smtClean="0"/>
                        <a:t>• Faculty/staff role modeling: Being a living example</a:t>
                      </a:r>
                    </a:p>
                    <a:p>
                      <a:r>
                        <a:rPr lang="en-US" sz="1800" baseline="0" dirty="0" smtClean="0"/>
                        <a:t>• Disciplinary practice that focuses on learning</a:t>
                      </a:r>
                    </a:p>
                    <a:p>
                      <a:r>
                        <a:rPr lang="en-US" sz="1800" baseline="0" dirty="0" smtClean="0"/>
                        <a:t>• District policy that supports positive school climate improvement efforts</a:t>
                      </a:r>
                    </a:p>
                    <a:p>
                      <a:r>
                        <a:rPr lang="en-US" sz="1800" baseline="0" dirty="0" smtClean="0"/>
                        <a:t>• Professional Learning Communities/Network Improvement Communities</a:t>
                      </a:r>
                      <a:endParaRPr lang="en-US" sz="1800" dirty="0"/>
                    </a:p>
                  </a:txBody>
                  <a:tcPr marT="45710" marB="45710"/>
                </a:tc>
              </a:tr>
            </a:tbl>
          </a:graphicData>
        </a:graphic>
      </p:graphicFrame>
    </p:spTree>
    <p:extLst>
      <p:ext uri="{BB962C8B-B14F-4D97-AF65-F5344CB8AC3E}">
        <p14:creationId xmlns:p14="http://schemas.microsoft.com/office/powerpoint/2010/main" val="200566994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owerpoint templat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powerpoint template.pot</Template>
  <TotalTime>3563</TotalTime>
  <Words>2077</Words>
  <Application>Microsoft Macintosh PowerPoint</Application>
  <PresentationFormat>On-screen Show (4:3)</PresentationFormat>
  <Paragraphs>269</Paragraphs>
  <Slides>25</Slides>
  <Notes>16</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powerpoint template</vt:lpstr>
      <vt:lpstr>   Building a Positive School Climate     Creating a Community of Upstanders:                       Promoting Learning as well as Preventing Cruel and Bullying Behaviors    Jonathan Cohen, Ph.D. National School Climate Center; and  Teachers College, Columbia University</vt:lpstr>
      <vt:lpstr>Goals </vt:lpstr>
      <vt:lpstr>Discussion Questions </vt:lpstr>
      <vt:lpstr>A framework: Step by step </vt:lpstr>
      <vt:lpstr> Understandings  </vt:lpstr>
      <vt:lpstr> Understandings:  Behaviors that Undermine Feeling Safe  </vt:lpstr>
      <vt:lpstr>Moving From Understandings to Goal Setting and Actions</vt:lpstr>
      <vt:lpstr>PowerPoint Presentation</vt:lpstr>
      <vt:lpstr>Reactive vs. Proactive Interventions: Individual and Systemic</vt:lpstr>
      <vt:lpstr>Priority setting decision making</vt:lpstr>
      <vt:lpstr>Setting Specific Goals &amp; Strategies:  Setting in Motion a Process of Learning and Improvement</vt:lpstr>
      <vt:lpstr>School-wide goals and strategies</vt:lpstr>
      <vt:lpstr>Instructional goals and strategies </vt:lpstr>
      <vt:lpstr>Relational goals and strategies </vt:lpstr>
      <vt:lpstr>Reflections and conversations</vt:lpstr>
      <vt:lpstr>School climate improvement:  Essential Questions &amp; Conversations </vt:lpstr>
      <vt:lpstr>NSCC’s Cyclical Model of School Climate Improvement #6: A “Road map” - Benchmarks </vt:lpstr>
      <vt:lpstr>Stage 1 - Planning and preparation:  Laying the groundwork</vt:lpstr>
      <vt:lpstr>Stage 2 - Assessment</vt:lpstr>
      <vt:lpstr>Stage 3 - Action Planning</vt:lpstr>
      <vt:lpstr>Stage 4 - Implementing the Action Plan</vt:lpstr>
      <vt:lpstr>Stage 5-Re-evaluation &amp; Beginning Anew</vt:lpstr>
      <vt:lpstr>Learnings</vt:lpstr>
      <vt:lpstr>Next Steps </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Dougherty</dc:creator>
  <cp:lastModifiedBy>Jonathan Cohen</cp:lastModifiedBy>
  <cp:revision>436</cp:revision>
  <dcterms:created xsi:type="dcterms:W3CDTF">2016-01-11T16:11:55Z</dcterms:created>
  <dcterms:modified xsi:type="dcterms:W3CDTF">2017-07-15T12:24:27Z</dcterms:modified>
</cp:coreProperties>
</file>