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7" r:id="rId8"/>
    <p:sldId id="272" r:id="rId9"/>
    <p:sldId id="262" r:id="rId10"/>
    <p:sldId id="271" r:id="rId11"/>
    <p:sldId id="268" r:id="rId12"/>
    <p:sldId id="273" r:id="rId13"/>
    <p:sldId id="269" r:id="rId14"/>
    <p:sldId id="263" r:id="rId15"/>
    <p:sldId id="270" r:id="rId16"/>
    <p:sldId id="264"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9955" autoAdjust="0"/>
    <p:restoredTop sz="94434" autoAdjust="0"/>
  </p:normalViewPr>
  <p:slideViewPr>
    <p:cSldViewPr snapToGrid="0">
      <p:cViewPr varScale="1">
        <p:scale>
          <a:sx n="70" d="100"/>
          <a:sy n="70" d="100"/>
        </p:scale>
        <p:origin x="540" y="72"/>
      </p:cViewPr>
      <p:guideLst/>
    </p:cSldViewPr>
  </p:slideViewPr>
  <p:notesTextViewPr>
    <p:cViewPr>
      <p:scale>
        <a:sx n="1" d="1"/>
        <a:sy n="1" d="1"/>
      </p:scale>
      <p:origin x="0" y="0"/>
    </p:cViewPr>
  </p:notesTextViewPr>
  <p:sorterViewPr>
    <p:cViewPr varScale="1">
      <p:scale>
        <a:sx n="100" d="100"/>
        <a:sy n="100" d="100"/>
      </p:scale>
      <p:origin x="0" y="-51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BC2B5A-7734-4A98-9F6E-7AB13305B6C4}" type="datetimeFigureOut">
              <a:rPr lang="en-GB" smtClean="0"/>
              <a:t>19/07/2017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5F07E6-2B9D-49AC-BFC2-4F1252D6FC85}" type="slidenum">
              <a:rPr lang="en-GB" smtClean="0"/>
              <a:t>‹#›</a:t>
            </a:fld>
            <a:endParaRPr lang="en-GB"/>
          </a:p>
        </p:txBody>
      </p:sp>
    </p:spTree>
    <p:extLst>
      <p:ext uri="{BB962C8B-B14F-4D97-AF65-F5344CB8AC3E}">
        <p14:creationId xmlns:p14="http://schemas.microsoft.com/office/powerpoint/2010/main" val="3780627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In</a:t>
            </a:r>
            <a:r>
              <a:rPr lang="en-CA" baseline="0" dirty="0" smtClean="0"/>
              <a:t> NYS : 1=11, 400;        4=24,300.</a:t>
            </a:r>
            <a:endParaRPr lang="en-GB" dirty="0"/>
          </a:p>
        </p:txBody>
      </p:sp>
      <p:sp>
        <p:nvSpPr>
          <p:cNvPr id="4" name="Slide Number Placeholder 3"/>
          <p:cNvSpPr>
            <a:spLocks noGrp="1"/>
          </p:cNvSpPr>
          <p:nvPr>
            <p:ph type="sldNum" sz="quarter" idx="10"/>
          </p:nvPr>
        </p:nvSpPr>
        <p:spPr/>
        <p:txBody>
          <a:bodyPr/>
          <a:lstStyle/>
          <a:p>
            <a:fld id="{345F07E6-2B9D-49AC-BFC2-4F1252D6FC85}" type="slidenum">
              <a:rPr lang="en-GB" smtClean="0"/>
              <a:t>8</a:t>
            </a:fld>
            <a:endParaRPr lang="en-GB"/>
          </a:p>
        </p:txBody>
      </p:sp>
    </p:spTree>
    <p:extLst>
      <p:ext uri="{BB962C8B-B14F-4D97-AF65-F5344CB8AC3E}">
        <p14:creationId xmlns:p14="http://schemas.microsoft.com/office/powerpoint/2010/main" val="594410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eaLnBrk="0" hangingPunct="0">
              <a:defRPr sz="2400">
                <a:solidFill>
                  <a:schemeClr val="tx1"/>
                </a:solidFill>
                <a:latin typeface="Baskerville Old Face" pitchFamily="18" charset="0"/>
                <a:cs typeface="Arial" panose="020B0604020202020204" pitchFamily="34" charset="0"/>
              </a:defRPr>
            </a:lvl1pPr>
            <a:lvl2pPr marL="742950" indent="-285750" defTabSz="923925" eaLnBrk="0" hangingPunct="0">
              <a:defRPr sz="2400">
                <a:solidFill>
                  <a:schemeClr val="tx1"/>
                </a:solidFill>
                <a:latin typeface="Baskerville Old Face" pitchFamily="18" charset="0"/>
                <a:cs typeface="Arial" panose="020B0604020202020204" pitchFamily="34" charset="0"/>
              </a:defRPr>
            </a:lvl2pPr>
            <a:lvl3pPr marL="1143000" indent="-228600" defTabSz="923925" eaLnBrk="0" hangingPunct="0">
              <a:defRPr sz="2400">
                <a:solidFill>
                  <a:schemeClr val="tx1"/>
                </a:solidFill>
                <a:latin typeface="Baskerville Old Face" pitchFamily="18" charset="0"/>
                <a:cs typeface="Arial" panose="020B0604020202020204" pitchFamily="34" charset="0"/>
              </a:defRPr>
            </a:lvl3pPr>
            <a:lvl4pPr marL="1600200" indent="-228600" defTabSz="923925" eaLnBrk="0" hangingPunct="0">
              <a:defRPr sz="2400">
                <a:solidFill>
                  <a:schemeClr val="tx1"/>
                </a:solidFill>
                <a:latin typeface="Baskerville Old Face" pitchFamily="18" charset="0"/>
                <a:cs typeface="Arial" panose="020B0604020202020204" pitchFamily="34" charset="0"/>
              </a:defRPr>
            </a:lvl4pPr>
            <a:lvl5pPr marL="2057400" indent="-228600" defTabSz="923925" eaLnBrk="0" hangingPunct="0">
              <a:defRPr sz="2400">
                <a:solidFill>
                  <a:schemeClr val="tx1"/>
                </a:solidFill>
                <a:latin typeface="Baskerville Old Face" pitchFamily="18" charset="0"/>
                <a:cs typeface="Arial" panose="020B0604020202020204" pitchFamily="34" charset="0"/>
              </a:defRPr>
            </a:lvl5pPr>
            <a:lvl6pPr marL="2514600" indent="-228600" defTabSz="923925"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23925"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23925"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23925"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eaLnBrk="1" hangingPunct="1"/>
            <a:fld id="{8CF24A9B-3B2E-45CB-B10F-8E218412A292}" type="slidenum">
              <a:rPr lang="en-US" altLang="en-US" sz="1200">
                <a:latin typeface="Arial" panose="020B0604020202020204" pitchFamily="34" charset="0"/>
              </a:rPr>
              <a:pPr eaLnBrk="1" hangingPunct="1"/>
              <a:t>12</a:t>
            </a:fld>
            <a:endParaRPr lang="en-US" altLang="en-US" sz="1200">
              <a:latin typeface="Arial" panose="020B0604020202020204" pitchFamily="34" charset="0"/>
            </a:endParaRPr>
          </a:p>
        </p:txBody>
      </p:sp>
      <p:sp>
        <p:nvSpPr>
          <p:cNvPr id="22531" name="Rectangle 2"/>
          <p:cNvSpPr>
            <a:spLocks noGrp="1" noRot="1" noChangeArrowheads="1" noTextEdit="1"/>
          </p:cNvSpPr>
          <p:nvPr>
            <p:ph type="sldImg"/>
          </p:nvPr>
        </p:nvSpPr>
        <p:spPr>
          <a:xfrm>
            <a:off x="-3565525" y="1189038"/>
            <a:ext cx="14020800" cy="7886700"/>
          </a:xfrm>
          <a:ln/>
        </p:spPr>
      </p:sp>
      <p:sp>
        <p:nvSpPr>
          <p:cNvPr id="22532" name="Rectangle 3"/>
          <p:cNvSpPr>
            <a:spLocks noGrp="1" noChangeArrowheads="1"/>
          </p:cNvSpPr>
          <p:nvPr>
            <p:ph type="body" idx="1"/>
          </p:nvPr>
        </p:nvSpPr>
        <p:spPr>
          <a:xfrm>
            <a:off x="827088" y="342900"/>
            <a:ext cx="5908675" cy="303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smtClean="0">
              <a:latin typeface="Arial" panose="020B0604020202020204" pitchFamily="34" charset="0"/>
            </a:endParaRPr>
          </a:p>
        </p:txBody>
      </p:sp>
    </p:spTree>
    <p:extLst>
      <p:ext uri="{BB962C8B-B14F-4D97-AF65-F5344CB8AC3E}">
        <p14:creationId xmlns:p14="http://schemas.microsoft.com/office/powerpoint/2010/main" val="1555572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54A2FD5-38F2-412E-851C-C64A7AEECA6F}" type="datetimeFigureOut">
              <a:rPr lang="en-GB" smtClean="0"/>
              <a:t>19/07/2017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9D9E3FD-844F-4514-BCD7-A27F8B3C918A}" type="slidenum">
              <a:rPr lang="en-GB" smtClean="0"/>
              <a:t>‹#›</a:t>
            </a:fld>
            <a:endParaRPr lang="en-GB" dirty="0"/>
          </a:p>
        </p:txBody>
      </p:sp>
    </p:spTree>
    <p:extLst>
      <p:ext uri="{BB962C8B-B14F-4D97-AF65-F5344CB8AC3E}">
        <p14:creationId xmlns:p14="http://schemas.microsoft.com/office/powerpoint/2010/main" val="4062113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54A2FD5-38F2-412E-851C-C64A7AEECA6F}" type="datetimeFigureOut">
              <a:rPr lang="en-GB" smtClean="0"/>
              <a:t>19/07/2017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9D9E3FD-844F-4514-BCD7-A27F8B3C918A}" type="slidenum">
              <a:rPr lang="en-GB" smtClean="0"/>
              <a:t>‹#›</a:t>
            </a:fld>
            <a:endParaRPr lang="en-GB" dirty="0"/>
          </a:p>
        </p:txBody>
      </p:sp>
    </p:spTree>
    <p:extLst>
      <p:ext uri="{BB962C8B-B14F-4D97-AF65-F5344CB8AC3E}">
        <p14:creationId xmlns:p14="http://schemas.microsoft.com/office/powerpoint/2010/main" val="2156279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54A2FD5-38F2-412E-851C-C64A7AEECA6F}" type="datetimeFigureOut">
              <a:rPr lang="en-GB" smtClean="0"/>
              <a:t>19/07/2017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9D9E3FD-844F-4514-BCD7-A27F8B3C918A}" type="slidenum">
              <a:rPr lang="en-GB" smtClean="0"/>
              <a:t>‹#›</a:t>
            </a:fld>
            <a:endParaRPr lang="en-GB" dirty="0"/>
          </a:p>
        </p:txBody>
      </p:sp>
    </p:spTree>
    <p:extLst>
      <p:ext uri="{BB962C8B-B14F-4D97-AF65-F5344CB8AC3E}">
        <p14:creationId xmlns:p14="http://schemas.microsoft.com/office/powerpoint/2010/main" val="1561195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54A2FD5-38F2-412E-851C-C64A7AEECA6F}" type="datetimeFigureOut">
              <a:rPr lang="en-GB" smtClean="0"/>
              <a:t>19/07/2017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9D9E3FD-844F-4514-BCD7-A27F8B3C918A}" type="slidenum">
              <a:rPr lang="en-GB" smtClean="0"/>
              <a:t>‹#›</a:t>
            </a:fld>
            <a:endParaRPr lang="en-GB" dirty="0"/>
          </a:p>
        </p:txBody>
      </p:sp>
    </p:spTree>
    <p:extLst>
      <p:ext uri="{BB962C8B-B14F-4D97-AF65-F5344CB8AC3E}">
        <p14:creationId xmlns:p14="http://schemas.microsoft.com/office/powerpoint/2010/main" val="3192478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4A2FD5-38F2-412E-851C-C64A7AEECA6F}" type="datetimeFigureOut">
              <a:rPr lang="en-GB" smtClean="0"/>
              <a:t>19/07/2017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9D9E3FD-844F-4514-BCD7-A27F8B3C918A}" type="slidenum">
              <a:rPr lang="en-GB" smtClean="0"/>
              <a:t>‹#›</a:t>
            </a:fld>
            <a:endParaRPr lang="en-GB" dirty="0"/>
          </a:p>
        </p:txBody>
      </p:sp>
    </p:spTree>
    <p:extLst>
      <p:ext uri="{BB962C8B-B14F-4D97-AF65-F5344CB8AC3E}">
        <p14:creationId xmlns:p14="http://schemas.microsoft.com/office/powerpoint/2010/main" val="1247582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54A2FD5-38F2-412E-851C-C64A7AEECA6F}" type="datetimeFigureOut">
              <a:rPr lang="en-GB" smtClean="0"/>
              <a:t>19/07/2017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9D9E3FD-844F-4514-BCD7-A27F8B3C918A}" type="slidenum">
              <a:rPr lang="en-GB" smtClean="0"/>
              <a:t>‹#›</a:t>
            </a:fld>
            <a:endParaRPr lang="en-GB" dirty="0"/>
          </a:p>
        </p:txBody>
      </p:sp>
    </p:spTree>
    <p:extLst>
      <p:ext uri="{BB962C8B-B14F-4D97-AF65-F5344CB8AC3E}">
        <p14:creationId xmlns:p14="http://schemas.microsoft.com/office/powerpoint/2010/main" val="2034397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54A2FD5-38F2-412E-851C-C64A7AEECA6F}" type="datetimeFigureOut">
              <a:rPr lang="en-GB" smtClean="0"/>
              <a:t>19/07/2017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9D9E3FD-844F-4514-BCD7-A27F8B3C918A}" type="slidenum">
              <a:rPr lang="en-GB" smtClean="0"/>
              <a:t>‹#›</a:t>
            </a:fld>
            <a:endParaRPr lang="en-GB" dirty="0"/>
          </a:p>
        </p:txBody>
      </p:sp>
    </p:spTree>
    <p:extLst>
      <p:ext uri="{BB962C8B-B14F-4D97-AF65-F5344CB8AC3E}">
        <p14:creationId xmlns:p14="http://schemas.microsoft.com/office/powerpoint/2010/main" val="4285290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54A2FD5-38F2-412E-851C-C64A7AEECA6F}" type="datetimeFigureOut">
              <a:rPr lang="en-GB" smtClean="0"/>
              <a:t>19/07/2017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9D9E3FD-844F-4514-BCD7-A27F8B3C918A}" type="slidenum">
              <a:rPr lang="en-GB" smtClean="0"/>
              <a:t>‹#›</a:t>
            </a:fld>
            <a:endParaRPr lang="en-GB" dirty="0"/>
          </a:p>
        </p:txBody>
      </p:sp>
    </p:spTree>
    <p:extLst>
      <p:ext uri="{BB962C8B-B14F-4D97-AF65-F5344CB8AC3E}">
        <p14:creationId xmlns:p14="http://schemas.microsoft.com/office/powerpoint/2010/main" val="1334243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4A2FD5-38F2-412E-851C-C64A7AEECA6F}" type="datetimeFigureOut">
              <a:rPr lang="en-GB" smtClean="0"/>
              <a:t>19/07/2017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9D9E3FD-844F-4514-BCD7-A27F8B3C918A}" type="slidenum">
              <a:rPr lang="en-GB" smtClean="0"/>
              <a:t>‹#›</a:t>
            </a:fld>
            <a:endParaRPr lang="en-GB" dirty="0"/>
          </a:p>
        </p:txBody>
      </p:sp>
    </p:spTree>
    <p:extLst>
      <p:ext uri="{BB962C8B-B14F-4D97-AF65-F5344CB8AC3E}">
        <p14:creationId xmlns:p14="http://schemas.microsoft.com/office/powerpoint/2010/main" val="3722506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4A2FD5-38F2-412E-851C-C64A7AEECA6F}" type="datetimeFigureOut">
              <a:rPr lang="en-GB" smtClean="0"/>
              <a:t>19/07/2017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9D9E3FD-844F-4514-BCD7-A27F8B3C918A}" type="slidenum">
              <a:rPr lang="en-GB" smtClean="0"/>
              <a:t>‹#›</a:t>
            </a:fld>
            <a:endParaRPr lang="en-GB" dirty="0"/>
          </a:p>
        </p:txBody>
      </p:sp>
    </p:spTree>
    <p:extLst>
      <p:ext uri="{BB962C8B-B14F-4D97-AF65-F5344CB8AC3E}">
        <p14:creationId xmlns:p14="http://schemas.microsoft.com/office/powerpoint/2010/main" val="158169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4A2FD5-38F2-412E-851C-C64A7AEECA6F}" type="datetimeFigureOut">
              <a:rPr lang="en-GB" smtClean="0"/>
              <a:t>19/07/2017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9D9E3FD-844F-4514-BCD7-A27F8B3C918A}" type="slidenum">
              <a:rPr lang="en-GB" smtClean="0"/>
              <a:t>‹#›</a:t>
            </a:fld>
            <a:endParaRPr lang="en-GB" dirty="0"/>
          </a:p>
        </p:txBody>
      </p:sp>
    </p:spTree>
    <p:extLst>
      <p:ext uri="{BB962C8B-B14F-4D97-AF65-F5344CB8AC3E}">
        <p14:creationId xmlns:p14="http://schemas.microsoft.com/office/powerpoint/2010/main" val="115276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7030A0"/>
            </a:gs>
            <a:gs pos="80000">
              <a:schemeClr val="accent1">
                <a:lumMod val="45000"/>
                <a:lumOff val="55000"/>
              </a:schemeClr>
            </a:gs>
            <a:gs pos="98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4A2FD5-38F2-412E-851C-C64A7AEECA6F}" type="datetimeFigureOut">
              <a:rPr lang="en-GB" smtClean="0"/>
              <a:t>19/07/2017</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D9E3FD-844F-4514-BCD7-A27F8B3C918A}" type="slidenum">
              <a:rPr lang="en-GB" smtClean="0"/>
              <a:t>‹#›</a:t>
            </a:fld>
            <a:endParaRPr lang="en-GB" dirty="0"/>
          </a:p>
        </p:txBody>
      </p:sp>
    </p:spTree>
    <p:extLst>
      <p:ext uri="{BB962C8B-B14F-4D97-AF65-F5344CB8AC3E}">
        <p14:creationId xmlns:p14="http://schemas.microsoft.com/office/powerpoint/2010/main" val="543447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resources.depaul.edu/abcd-institute" TargetMode="External"/><Relationship Id="rId2" Type="http://schemas.openxmlformats.org/officeDocument/2006/relationships/hyperlink" Target="http://www.community-wealth.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hyperlink" Target="http://www.scienceandnonduality.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dirty="0" smtClean="0"/>
              <a:t>From Poverty to Sustainable Livelihoods : Changing the Narrative and Taking Action</a:t>
            </a:r>
            <a:endParaRPr lang="en-GB" dirty="0"/>
          </a:p>
        </p:txBody>
      </p:sp>
      <p:sp>
        <p:nvSpPr>
          <p:cNvPr id="3" name="Subtitle 2"/>
          <p:cNvSpPr>
            <a:spLocks noGrp="1"/>
          </p:cNvSpPr>
          <p:nvPr>
            <p:ph type="subTitle" idx="1"/>
          </p:nvPr>
        </p:nvSpPr>
        <p:spPr/>
        <p:txBody>
          <a:bodyPr/>
          <a:lstStyle/>
          <a:p>
            <a:r>
              <a:rPr lang="en-CA" dirty="0" smtClean="0"/>
              <a:t>Naresh Singh. Presentation to WTN Summer Institute. </a:t>
            </a:r>
          </a:p>
          <a:p>
            <a:r>
              <a:rPr lang="en-CA" dirty="0" smtClean="0"/>
              <a:t>Mexico, New York.</a:t>
            </a:r>
          </a:p>
          <a:p>
            <a:r>
              <a:rPr lang="en-CA" dirty="0" smtClean="0"/>
              <a:t>20</a:t>
            </a:r>
            <a:r>
              <a:rPr lang="en-CA" baseline="30000" dirty="0" smtClean="0"/>
              <a:t>th</a:t>
            </a:r>
            <a:r>
              <a:rPr lang="en-CA" dirty="0" smtClean="0"/>
              <a:t> July 2017.</a:t>
            </a:r>
            <a:endParaRPr lang="en-GB" dirty="0"/>
          </a:p>
        </p:txBody>
      </p:sp>
    </p:spTree>
    <p:extLst>
      <p:ext uri="{BB962C8B-B14F-4D97-AF65-F5344CB8AC3E}">
        <p14:creationId xmlns:p14="http://schemas.microsoft.com/office/powerpoint/2010/main" val="34288752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Some Global Lessons and Issues</a:t>
            </a:r>
            <a:endParaRPr lang="en-GB" b="1" dirty="0"/>
          </a:p>
        </p:txBody>
      </p:sp>
      <p:sp>
        <p:nvSpPr>
          <p:cNvPr id="3" name="Content Placeholder 2"/>
          <p:cNvSpPr>
            <a:spLocks noGrp="1"/>
          </p:cNvSpPr>
          <p:nvPr>
            <p:ph idx="1"/>
          </p:nvPr>
        </p:nvSpPr>
        <p:spPr/>
        <p:txBody>
          <a:bodyPr/>
          <a:lstStyle/>
          <a:p>
            <a:r>
              <a:rPr lang="en-CA" dirty="0" smtClean="0"/>
              <a:t>Understanding Poverty : </a:t>
            </a:r>
            <a:r>
              <a:rPr lang="en-CA" dirty="0" smtClean="0"/>
              <a:t>Absolute and Relative, </a:t>
            </a:r>
            <a:r>
              <a:rPr lang="en-CA" dirty="0" smtClean="0"/>
              <a:t>Income , </a:t>
            </a:r>
            <a:r>
              <a:rPr lang="en-CA" dirty="0" smtClean="0"/>
              <a:t>Money measures, </a:t>
            </a:r>
            <a:r>
              <a:rPr lang="en-CA" dirty="0" smtClean="0"/>
              <a:t>Human , </a:t>
            </a:r>
            <a:r>
              <a:rPr lang="en-CA" dirty="0" smtClean="0"/>
              <a:t>Multidimensional </a:t>
            </a:r>
            <a:r>
              <a:rPr lang="en-CA" dirty="0" smtClean="0"/>
              <a:t>( Health, Education, Living Standards +10 indicators)</a:t>
            </a:r>
            <a:endParaRPr lang="en-CA" dirty="0" smtClean="0"/>
          </a:p>
          <a:p>
            <a:r>
              <a:rPr lang="en-CA" dirty="0" smtClean="0"/>
              <a:t>What works is a direct function of context: One size does not fit all. Brazil, China, India, Ethiopia, Mozambique, Pakistan. Many countries in Latin America have done well on growth and poverty reduction but facing growing inequality.</a:t>
            </a:r>
          </a:p>
          <a:p>
            <a:r>
              <a:rPr lang="en-CA" dirty="0" smtClean="0"/>
              <a:t>Macro-micro linkages. The importance of policy. Is policy evidence based </a:t>
            </a:r>
            <a:r>
              <a:rPr lang="en-CA" dirty="0" smtClean="0"/>
              <a:t>? Community projects higher visibility.</a:t>
            </a:r>
            <a:endParaRPr lang="en-CA" dirty="0" smtClean="0"/>
          </a:p>
          <a:p>
            <a:r>
              <a:rPr lang="en-CA" dirty="0" smtClean="0"/>
              <a:t>Making policy in the face of complexity: CBA, narrative , local </a:t>
            </a:r>
            <a:r>
              <a:rPr lang="en-CA" dirty="0" smtClean="0"/>
              <a:t>justice…</a:t>
            </a:r>
            <a:endParaRPr lang="en-GB" dirty="0"/>
          </a:p>
        </p:txBody>
      </p:sp>
    </p:spTree>
    <p:extLst>
      <p:ext uri="{BB962C8B-B14F-4D97-AF65-F5344CB8AC3E}">
        <p14:creationId xmlns:p14="http://schemas.microsoft.com/office/powerpoint/2010/main" val="1607710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solidFill>
                  <a:prstClr val="black"/>
                </a:solidFill>
                <a:latin typeface="Calibri" panose="020F0502020204030204" pitchFamily="34" charset="0"/>
                <a:ea typeface="Calibri" panose="020F0502020204030204" pitchFamily="34" charset="0"/>
                <a:cs typeface="Arial" panose="020B0604020202020204" pitchFamily="34" charset="0"/>
              </a:rPr>
              <a:t>The Sustainable Livelihoods Approach</a:t>
            </a:r>
            <a:endParaRPr lang="en-GB" dirty="0"/>
          </a:p>
        </p:txBody>
      </p:sp>
      <p:sp>
        <p:nvSpPr>
          <p:cNvPr id="3" name="Content Placeholder 2"/>
          <p:cNvSpPr>
            <a:spLocks noGrp="1"/>
          </p:cNvSpPr>
          <p:nvPr>
            <p:ph idx="1"/>
          </p:nvPr>
        </p:nvSpPr>
        <p:spPr/>
        <p:txBody>
          <a:bodyPr/>
          <a:lstStyle/>
          <a:p>
            <a:pPr marL="0" indent="0">
              <a:buNone/>
            </a:pPr>
            <a:r>
              <a:rPr lang="en-CA" dirty="0" smtClean="0"/>
              <a:t>1. Establish community vision of more sustainable Livelihoods</a:t>
            </a:r>
          </a:p>
          <a:p>
            <a:pPr marL="0" indent="0">
              <a:buNone/>
            </a:pPr>
            <a:r>
              <a:rPr lang="en-CA" dirty="0" smtClean="0"/>
              <a:t>2. Assets mapping: what do we have to build on</a:t>
            </a:r>
          </a:p>
          <a:p>
            <a:pPr marL="0" indent="0">
              <a:buNone/>
            </a:pPr>
            <a:r>
              <a:rPr lang="en-CA" dirty="0" smtClean="0"/>
              <a:t>3. What can we do our own to move to our vision ( community action plans)</a:t>
            </a:r>
          </a:p>
          <a:p>
            <a:pPr marL="0" indent="0">
              <a:buNone/>
            </a:pPr>
            <a:r>
              <a:rPr lang="en-CA" dirty="0" smtClean="0"/>
              <a:t>4. What is missing ? What do we need from outside? ( OCAPT and others)</a:t>
            </a:r>
          </a:p>
          <a:p>
            <a:pPr marL="0" indent="0">
              <a:buNone/>
            </a:pPr>
            <a:r>
              <a:rPr lang="en-CA" dirty="0" smtClean="0"/>
              <a:t>5. Then proceed together.</a:t>
            </a:r>
            <a:endParaRPr lang="en-GB" dirty="0"/>
          </a:p>
        </p:txBody>
      </p:sp>
    </p:spTree>
    <p:extLst>
      <p:ext uri="{BB962C8B-B14F-4D97-AF65-F5344CB8AC3E}">
        <p14:creationId xmlns:p14="http://schemas.microsoft.com/office/powerpoint/2010/main" val="41443072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2"/>
          <p:cNvGrpSpPr>
            <a:grpSpLocks/>
          </p:cNvGrpSpPr>
          <p:nvPr/>
        </p:nvGrpSpPr>
        <p:grpSpPr bwMode="auto">
          <a:xfrm>
            <a:off x="1828800" y="152400"/>
            <a:ext cx="7772400" cy="5334000"/>
            <a:chOff x="192" y="96"/>
            <a:chExt cx="4896" cy="3171"/>
          </a:xfrm>
        </p:grpSpPr>
        <p:sp>
          <p:nvSpPr>
            <p:cNvPr id="5124" name="AutoShape 3"/>
            <p:cNvSpPr>
              <a:spLocks noChangeArrowheads="1"/>
            </p:cNvSpPr>
            <p:nvPr/>
          </p:nvSpPr>
          <p:spPr bwMode="auto">
            <a:xfrm>
              <a:off x="288" y="672"/>
              <a:ext cx="1872" cy="2595"/>
            </a:xfrm>
            <a:prstGeom prst="rightArrowCallout">
              <a:avLst>
                <a:gd name="adj1" fmla="val 20883"/>
                <a:gd name="adj2" fmla="val 24548"/>
                <a:gd name="adj3" fmla="val 8681"/>
                <a:gd name="adj4" fmla="val 43750"/>
              </a:avLst>
            </a:prstGeom>
            <a:solidFill>
              <a:schemeClr val="accent1"/>
            </a:solidFill>
            <a:ln w="9525">
              <a:solidFill>
                <a:schemeClr val="tx1"/>
              </a:solidFill>
              <a:miter lim="800000"/>
              <a:headEnd/>
              <a:tailEnd/>
            </a:ln>
          </p:spPr>
          <p:txBody>
            <a:bodyPr wrap="none" lIns="91430" tIns="45716" rIns="91430" bIns="45716" anchor="ct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endParaRPr lang="en-CA" altLang="en-US" sz="1800">
                <a:latin typeface="Arial" panose="020B0604020202020204" pitchFamily="34" charset="0"/>
              </a:endParaRPr>
            </a:p>
          </p:txBody>
        </p:sp>
        <p:sp>
          <p:nvSpPr>
            <p:cNvPr id="5125" name="AutoShape 4"/>
            <p:cNvSpPr>
              <a:spLocks noChangeArrowheads="1"/>
            </p:cNvSpPr>
            <p:nvPr/>
          </p:nvSpPr>
          <p:spPr bwMode="auto">
            <a:xfrm>
              <a:off x="3456" y="624"/>
              <a:ext cx="960" cy="2640"/>
            </a:xfrm>
            <a:prstGeom prst="rightArrowCallout">
              <a:avLst>
                <a:gd name="adj1" fmla="val 29410"/>
                <a:gd name="adj2" fmla="val 68750"/>
                <a:gd name="adj3" fmla="val 16667"/>
                <a:gd name="adj4" fmla="val 66667"/>
              </a:avLst>
            </a:prstGeom>
            <a:solidFill>
              <a:schemeClr val="accent1"/>
            </a:solidFill>
            <a:ln w="9525">
              <a:solidFill>
                <a:schemeClr val="tx1"/>
              </a:solidFill>
              <a:miter lim="800000"/>
              <a:headEnd/>
              <a:tailEnd/>
            </a:ln>
          </p:spPr>
          <p:txBody>
            <a:bodyPr wrap="none" lIns="91430" tIns="45716" rIns="91430" bIns="45716" anchor="ct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endParaRPr lang="en-CA" altLang="en-US" sz="1800">
                <a:latin typeface="Arial" panose="020B0604020202020204" pitchFamily="34" charset="0"/>
              </a:endParaRPr>
            </a:p>
          </p:txBody>
        </p:sp>
        <p:sp>
          <p:nvSpPr>
            <p:cNvPr id="5126" name="AutoShape 5"/>
            <p:cNvSpPr>
              <a:spLocks noChangeArrowheads="1"/>
            </p:cNvSpPr>
            <p:nvPr/>
          </p:nvSpPr>
          <p:spPr bwMode="auto">
            <a:xfrm>
              <a:off x="1152" y="671"/>
              <a:ext cx="1056" cy="2595"/>
            </a:xfrm>
            <a:prstGeom prst="rightArrowCallout">
              <a:avLst>
                <a:gd name="adj1" fmla="val 23846"/>
                <a:gd name="adj2" fmla="val 61435"/>
                <a:gd name="adj3" fmla="val 12407"/>
                <a:gd name="adj4" fmla="val 73296"/>
              </a:avLst>
            </a:prstGeom>
            <a:solidFill>
              <a:schemeClr val="accent1"/>
            </a:solidFill>
            <a:ln w="9525">
              <a:solidFill>
                <a:schemeClr val="tx1"/>
              </a:solidFill>
              <a:miter lim="800000"/>
              <a:headEnd/>
              <a:tailEnd/>
            </a:ln>
          </p:spPr>
          <p:txBody>
            <a:bodyPr wrap="none" lIns="91430" tIns="45716" rIns="91430" bIns="45716" anchor="ct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endParaRPr lang="en-CA" altLang="en-US" sz="1800">
                <a:latin typeface="Arial" panose="020B0604020202020204" pitchFamily="34" charset="0"/>
              </a:endParaRPr>
            </a:p>
          </p:txBody>
        </p:sp>
        <p:sp>
          <p:nvSpPr>
            <p:cNvPr id="5127" name="Text Box 6"/>
            <p:cNvSpPr txBox="1">
              <a:spLocks noChangeArrowheads="1"/>
            </p:cNvSpPr>
            <p:nvPr/>
          </p:nvSpPr>
          <p:spPr bwMode="auto">
            <a:xfrm>
              <a:off x="290" y="720"/>
              <a:ext cx="814" cy="2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6" rIns="91430" bIns="45716">
              <a:spAutoFit/>
            </a:bodyP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eaLnBrk="1" hangingPunct="1">
                <a:spcBef>
                  <a:spcPct val="50000"/>
                </a:spcBef>
              </a:pPr>
              <a:r>
                <a:rPr lang="en-US" altLang="en-US" sz="1200" b="1">
                  <a:latin typeface="Arial" panose="020B0604020202020204" pitchFamily="34" charset="0"/>
                </a:rPr>
                <a:t>Identity and Legal Status as Citizen</a:t>
              </a:r>
            </a:p>
            <a:p>
              <a:pPr eaLnBrk="1" hangingPunct="1">
                <a:spcBef>
                  <a:spcPct val="50000"/>
                </a:spcBef>
              </a:pPr>
              <a:r>
                <a:rPr lang="en-US" altLang="en-US" sz="1200" b="1">
                  <a:latin typeface="Arial" panose="020B0604020202020204" pitchFamily="34" charset="0"/>
                </a:rPr>
                <a:t/>
              </a:r>
              <a:br>
                <a:rPr lang="en-US" altLang="en-US" sz="1200" b="1">
                  <a:latin typeface="Arial" panose="020B0604020202020204" pitchFamily="34" charset="0"/>
                </a:rPr>
              </a:br>
              <a:r>
                <a:rPr lang="en-US" altLang="en-US" sz="1200" b="1">
                  <a:latin typeface="Arial" panose="020B0604020202020204" pitchFamily="34" charset="0"/>
                </a:rPr>
                <a:t>Identity and Legal Status as Asset holder</a:t>
              </a:r>
            </a:p>
            <a:p>
              <a:pPr eaLnBrk="1" hangingPunct="1">
                <a:spcBef>
                  <a:spcPct val="50000"/>
                </a:spcBef>
              </a:pPr>
              <a:r>
                <a:rPr lang="en-US" altLang="en-US" sz="2000" b="1">
                  <a:latin typeface="Arial" panose="020B0604020202020204" pitchFamily="34" charset="0"/>
                </a:rPr>
                <a:t>Identity</a:t>
              </a:r>
              <a:r>
                <a:rPr lang="en-US" altLang="en-US" sz="1200" b="1">
                  <a:latin typeface="Arial" panose="020B0604020202020204" pitchFamily="34" charset="0"/>
                </a:rPr>
                <a:t/>
              </a:r>
              <a:br>
                <a:rPr lang="en-US" altLang="en-US" sz="1200" b="1">
                  <a:latin typeface="Arial" panose="020B0604020202020204" pitchFamily="34" charset="0"/>
                </a:rPr>
              </a:br>
              <a:r>
                <a:rPr lang="en-US" altLang="en-US" sz="1200" b="1">
                  <a:latin typeface="Arial" panose="020B0604020202020204" pitchFamily="34" charset="0"/>
                </a:rPr>
                <a:t/>
              </a:r>
              <a:br>
                <a:rPr lang="en-US" altLang="en-US" sz="1200" b="1">
                  <a:latin typeface="Arial" panose="020B0604020202020204" pitchFamily="34" charset="0"/>
                </a:rPr>
              </a:br>
              <a:r>
                <a:rPr lang="en-US" altLang="en-US" sz="1200" b="1">
                  <a:latin typeface="Arial" panose="020B0604020202020204" pitchFamily="34" charset="0"/>
                </a:rPr>
                <a:t>Identity and Legal Status as Worker</a:t>
              </a:r>
              <a:br>
                <a:rPr lang="en-US" altLang="en-US" sz="1200" b="1">
                  <a:latin typeface="Arial" panose="020B0604020202020204" pitchFamily="34" charset="0"/>
                </a:rPr>
              </a:br>
              <a:r>
                <a:rPr lang="en-US" altLang="en-US" sz="1200" b="1">
                  <a:latin typeface="Arial" panose="020B0604020202020204" pitchFamily="34" charset="0"/>
                </a:rPr>
                <a:t/>
              </a:r>
              <a:br>
                <a:rPr lang="en-US" altLang="en-US" sz="1200" b="1">
                  <a:latin typeface="Arial" panose="020B0604020202020204" pitchFamily="34" charset="0"/>
                </a:rPr>
              </a:br>
              <a:r>
                <a:rPr lang="en-US" altLang="en-US" sz="1200" b="1">
                  <a:latin typeface="Arial" panose="020B0604020202020204" pitchFamily="34" charset="0"/>
                </a:rPr>
                <a:t/>
              </a:r>
              <a:br>
                <a:rPr lang="en-US" altLang="en-US" sz="1200" b="1">
                  <a:latin typeface="Arial" panose="020B0604020202020204" pitchFamily="34" charset="0"/>
                </a:rPr>
              </a:br>
              <a:r>
                <a:rPr lang="en-US" altLang="en-US" sz="1200" b="1">
                  <a:latin typeface="Arial" panose="020B0604020202020204" pitchFamily="34" charset="0"/>
                </a:rPr>
                <a:t>Identity and Legal Status as Business-man/-woman</a:t>
              </a:r>
            </a:p>
          </p:txBody>
        </p:sp>
        <p:sp>
          <p:nvSpPr>
            <p:cNvPr id="5128" name="Text Box 7"/>
            <p:cNvSpPr txBox="1">
              <a:spLocks noChangeArrowheads="1"/>
            </p:cNvSpPr>
            <p:nvPr/>
          </p:nvSpPr>
          <p:spPr bwMode="auto">
            <a:xfrm>
              <a:off x="3445" y="768"/>
              <a:ext cx="683" cy="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6" rIns="91430" bIns="45716">
              <a:spAutoFit/>
            </a:bodyP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eaLnBrk="1" hangingPunct="1">
                <a:spcBef>
                  <a:spcPct val="50000"/>
                </a:spcBef>
              </a:pPr>
              <a:r>
                <a:rPr lang="en-US" altLang="en-US" sz="1200" b="1">
                  <a:latin typeface="Arial" panose="020B0604020202020204" pitchFamily="34" charset="0"/>
                </a:rPr>
                <a:t>Access to Justice</a:t>
              </a:r>
            </a:p>
            <a:p>
              <a:pPr eaLnBrk="1" hangingPunct="1">
                <a:spcBef>
                  <a:spcPct val="50000"/>
                </a:spcBef>
              </a:pPr>
              <a:endParaRPr lang="en-US" altLang="en-US" sz="1200" b="1">
                <a:latin typeface="Arial" panose="020B0604020202020204" pitchFamily="34" charset="0"/>
              </a:endParaRPr>
            </a:p>
            <a:p>
              <a:pPr eaLnBrk="1" hangingPunct="1">
                <a:spcBef>
                  <a:spcPct val="50000"/>
                </a:spcBef>
              </a:pPr>
              <a:r>
                <a:rPr lang="en-US" altLang="en-US" sz="1200" b="1">
                  <a:latin typeface="Arial" panose="020B0604020202020204" pitchFamily="34" charset="0"/>
                </a:rPr>
                <a:t>Access to Assets</a:t>
              </a:r>
            </a:p>
            <a:p>
              <a:pPr eaLnBrk="1" hangingPunct="1">
                <a:spcBef>
                  <a:spcPct val="50000"/>
                </a:spcBef>
              </a:pPr>
              <a:endParaRPr lang="en-US" altLang="en-US" sz="1200" b="1">
                <a:latin typeface="Arial" panose="020B0604020202020204" pitchFamily="34" charset="0"/>
              </a:endParaRPr>
            </a:p>
            <a:p>
              <a:pPr eaLnBrk="1" hangingPunct="1">
                <a:spcBef>
                  <a:spcPct val="50000"/>
                </a:spcBef>
              </a:pPr>
              <a:endParaRPr lang="en-US" altLang="en-US" sz="400" b="1">
                <a:latin typeface="Arial" panose="020B0604020202020204" pitchFamily="34" charset="0"/>
              </a:endParaRPr>
            </a:p>
            <a:p>
              <a:pPr eaLnBrk="1" hangingPunct="1">
                <a:spcBef>
                  <a:spcPct val="50000"/>
                </a:spcBef>
              </a:pPr>
              <a:r>
                <a:rPr lang="en-US" altLang="en-US" sz="2000" b="1">
                  <a:latin typeface="Arial" panose="020B0604020202020204" pitchFamily="34" charset="0"/>
                </a:rPr>
                <a:t>Access</a:t>
              </a:r>
            </a:p>
            <a:p>
              <a:pPr eaLnBrk="1" hangingPunct="1">
                <a:spcBef>
                  <a:spcPct val="50000"/>
                </a:spcBef>
              </a:pPr>
              <a:endParaRPr lang="en-US" altLang="en-US" sz="1000">
                <a:latin typeface="Arial" panose="020B0604020202020204" pitchFamily="34" charset="0"/>
              </a:endParaRPr>
            </a:p>
            <a:p>
              <a:pPr eaLnBrk="1" hangingPunct="1">
                <a:spcBef>
                  <a:spcPct val="50000"/>
                </a:spcBef>
              </a:pPr>
              <a:r>
                <a:rPr lang="en-US" altLang="en-US" sz="1200" b="1">
                  <a:latin typeface="Arial" panose="020B0604020202020204" pitchFamily="34" charset="0"/>
                </a:rPr>
                <a:t>Access to Decent Work</a:t>
              </a:r>
            </a:p>
            <a:p>
              <a:pPr eaLnBrk="1" hangingPunct="1">
                <a:spcBef>
                  <a:spcPct val="50000"/>
                </a:spcBef>
              </a:pPr>
              <a:endParaRPr lang="en-US" altLang="en-US" sz="1200" b="1">
                <a:latin typeface="Arial" panose="020B0604020202020204" pitchFamily="34" charset="0"/>
              </a:endParaRPr>
            </a:p>
            <a:p>
              <a:pPr eaLnBrk="1" hangingPunct="1">
                <a:spcBef>
                  <a:spcPct val="50000"/>
                </a:spcBef>
              </a:pPr>
              <a:r>
                <a:rPr lang="en-US" altLang="en-US" sz="1200" b="1">
                  <a:latin typeface="Arial" panose="020B0604020202020204" pitchFamily="34" charset="0"/>
                </a:rPr>
                <a:t>Access to Markets</a:t>
              </a:r>
            </a:p>
          </p:txBody>
        </p:sp>
        <p:sp>
          <p:nvSpPr>
            <p:cNvPr id="5129" name="Rectangle 8"/>
            <p:cNvSpPr>
              <a:spLocks noChangeArrowheads="1"/>
            </p:cNvSpPr>
            <p:nvPr/>
          </p:nvSpPr>
          <p:spPr bwMode="auto">
            <a:xfrm>
              <a:off x="271" y="390"/>
              <a:ext cx="1937" cy="274"/>
            </a:xfrm>
            <a:prstGeom prst="rect">
              <a:avLst/>
            </a:prstGeom>
            <a:solidFill>
              <a:srgbClr val="CCFFCC"/>
            </a:solidFill>
            <a:ln w="9525" algn="ctr">
              <a:solidFill>
                <a:schemeClr val="tx1"/>
              </a:solidFill>
              <a:miter lim="800000"/>
              <a:headEnd/>
              <a:tailEnd/>
            </a:ln>
          </p:spPr>
          <p:txBody>
            <a:bodyPr anchor="ctr">
              <a:spAutoFit/>
            </a:bodyPr>
            <a:lstStyle>
              <a:lvl1pPr eaLnBrk="0" hangingPunct="0">
                <a:defRPr sz="2400">
                  <a:solidFill>
                    <a:schemeClr val="tx1"/>
                  </a:solidFill>
                  <a:latin typeface="Baskerville Old Face" pitchFamily="18" charset="0"/>
                  <a:cs typeface="Arial" panose="020B0604020202020204" pitchFamily="34" charset="0"/>
                </a:defRPr>
              </a:lvl1pPr>
              <a:lvl2pPr marL="742950" indent="-285750" eaLnBrk="0" hangingPunct="0">
                <a:defRPr sz="2400">
                  <a:solidFill>
                    <a:schemeClr val="tx1"/>
                  </a:solidFill>
                  <a:latin typeface="Baskerville Old Face" pitchFamily="18" charset="0"/>
                  <a:cs typeface="Arial" panose="020B0604020202020204" pitchFamily="34" charset="0"/>
                </a:defRPr>
              </a:lvl2pPr>
              <a:lvl3pPr marL="1143000" indent="-228600" eaLnBrk="0" hangingPunct="0">
                <a:defRPr sz="2400">
                  <a:solidFill>
                    <a:schemeClr val="tx1"/>
                  </a:solidFill>
                  <a:latin typeface="Baskerville Old Face" pitchFamily="18" charset="0"/>
                  <a:cs typeface="Arial" panose="020B0604020202020204" pitchFamily="34" charset="0"/>
                </a:defRPr>
              </a:lvl3pPr>
              <a:lvl4pPr marL="1600200" indent="-228600" eaLnBrk="0" hangingPunct="0">
                <a:defRPr sz="2400">
                  <a:solidFill>
                    <a:schemeClr val="tx1"/>
                  </a:solidFill>
                  <a:latin typeface="Baskerville Old Face" pitchFamily="18" charset="0"/>
                  <a:cs typeface="Arial" panose="020B0604020202020204" pitchFamily="34" charset="0"/>
                </a:defRPr>
              </a:lvl4pPr>
              <a:lvl5pPr marL="2057400" indent="-228600" eaLnBrk="0" hangingPunct="0">
                <a:defRPr sz="2400">
                  <a:solidFill>
                    <a:schemeClr val="tx1"/>
                  </a:solidFill>
                  <a:latin typeface="Baskerville Old Face"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eaLnBrk="1" hangingPunct="1"/>
              <a:endParaRPr lang="en-CA" altLang="en-US"/>
            </a:p>
          </p:txBody>
        </p:sp>
        <p:sp>
          <p:nvSpPr>
            <p:cNvPr id="5130" name="Rectangle 9"/>
            <p:cNvSpPr>
              <a:spLocks noChangeArrowheads="1"/>
            </p:cNvSpPr>
            <p:nvPr/>
          </p:nvSpPr>
          <p:spPr bwMode="auto">
            <a:xfrm>
              <a:off x="288" y="384"/>
              <a:ext cx="1632" cy="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30" tIns="45716" rIns="91430" bIns="45716" anchor="ctr">
              <a:spAutoFit/>
            </a:bodyP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spcBef>
                  <a:spcPct val="50000"/>
                </a:spcBef>
              </a:pPr>
              <a:r>
                <a:rPr lang="en-US" altLang="en-US" sz="1300" b="1">
                  <a:latin typeface="Arial" panose="020B0604020202020204" pitchFamily="34" charset="0"/>
                </a:rPr>
                <a:t>Conditions for Legal Empowerment</a:t>
              </a:r>
            </a:p>
            <a:p>
              <a:pPr algn="ctr" eaLnBrk="1" hangingPunct="1">
                <a:spcBef>
                  <a:spcPct val="50000"/>
                </a:spcBef>
              </a:pPr>
              <a:endParaRPr lang="en-US" altLang="en-US" sz="1300" b="1">
                <a:latin typeface="Arial" panose="020B0604020202020204" pitchFamily="34" charset="0"/>
              </a:endParaRPr>
            </a:p>
          </p:txBody>
        </p:sp>
        <p:sp>
          <p:nvSpPr>
            <p:cNvPr id="5131" name="Text Box 10"/>
            <p:cNvSpPr txBox="1">
              <a:spLocks noChangeArrowheads="1"/>
            </p:cNvSpPr>
            <p:nvPr/>
          </p:nvSpPr>
          <p:spPr bwMode="auto">
            <a:xfrm>
              <a:off x="192" y="96"/>
              <a:ext cx="4560"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30" tIns="45716" rIns="91430" bIns="45716">
              <a:spAutoFit/>
            </a:bodyP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spcBef>
                  <a:spcPct val="50000"/>
                </a:spcBef>
              </a:pPr>
              <a:r>
                <a:rPr lang="en-US" altLang="en-US" sz="1900" b="1">
                  <a:latin typeface="Arial" panose="020B0604020202020204" pitchFamily="34" charset="0"/>
                </a:rPr>
                <a:t>The Process of Legal Empowerment</a:t>
              </a:r>
            </a:p>
          </p:txBody>
        </p:sp>
        <p:sp>
          <p:nvSpPr>
            <p:cNvPr id="5132" name="Rectangle 11"/>
            <p:cNvSpPr>
              <a:spLocks noChangeArrowheads="1"/>
            </p:cNvSpPr>
            <p:nvPr/>
          </p:nvSpPr>
          <p:spPr bwMode="auto">
            <a:xfrm>
              <a:off x="2208" y="672"/>
              <a:ext cx="960" cy="2592"/>
            </a:xfrm>
            <a:prstGeom prst="rect">
              <a:avLst/>
            </a:prstGeom>
            <a:solidFill>
              <a:srgbClr val="FFCC00"/>
            </a:solidFill>
            <a:ln w="9525" algn="ctr">
              <a:solidFill>
                <a:srgbClr val="000000"/>
              </a:solidFill>
              <a:miter lim="800000"/>
              <a:headEnd/>
              <a:tailEnd/>
            </a:ln>
          </p:spPr>
          <p:txBody>
            <a:bodyPr lIns="91430" tIns="45716" rIns="91430" bIns="45716" anchor="ct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spcBef>
                  <a:spcPct val="50000"/>
                </a:spcBef>
              </a:pPr>
              <a:r>
                <a:rPr lang="en-US" altLang="en-US" sz="1200" b="1">
                  <a:latin typeface="Arial" panose="020B0604020202020204" pitchFamily="34" charset="0"/>
                </a:rPr>
                <a:t>Rule of Law</a:t>
              </a:r>
              <a:br>
                <a:rPr lang="en-US" altLang="en-US" sz="1200" b="1">
                  <a:latin typeface="Arial" panose="020B0604020202020204" pitchFamily="34" charset="0"/>
                </a:rPr>
              </a:br>
              <a:r>
                <a:rPr lang="en-US" altLang="en-US" sz="1200" b="1">
                  <a:latin typeface="Arial" panose="020B0604020202020204" pitchFamily="34" charset="0"/>
                </a:rPr>
                <a:t>and</a:t>
              </a:r>
              <a:br>
                <a:rPr lang="en-US" altLang="en-US" sz="1200" b="1">
                  <a:latin typeface="Arial" panose="020B0604020202020204" pitchFamily="34" charset="0"/>
                </a:rPr>
              </a:br>
              <a:r>
                <a:rPr lang="en-US" altLang="en-US" sz="1200" b="1">
                  <a:latin typeface="Arial" panose="020B0604020202020204" pitchFamily="34" charset="0"/>
                </a:rPr>
                <a:t>Access to Justice</a:t>
              </a:r>
            </a:p>
            <a:p>
              <a:pPr algn="ctr" eaLnBrk="1" hangingPunct="1">
                <a:spcBef>
                  <a:spcPct val="50000"/>
                </a:spcBef>
              </a:pPr>
              <a:endParaRPr lang="en-US" altLang="en-US" sz="1300" b="1">
                <a:latin typeface="Arial" panose="020B0604020202020204" pitchFamily="34" charset="0"/>
              </a:endParaRPr>
            </a:p>
            <a:p>
              <a:pPr algn="ctr" eaLnBrk="1" hangingPunct="1">
                <a:spcBef>
                  <a:spcPct val="50000"/>
                </a:spcBef>
              </a:pPr>
              <a:endParaRPr lang="en-US" altLang="en-US" sz="800" b="1">
                <a:latin typeface="Arial" panose="020B0604020202020204" pitchFamily="34" charset="0"/>
              </a:endParaRPr>
            </a:p>
            <a:p>
              <a:pPr algn="ctr" eaLnBrk="1" hangingPunct="1">
                <a:spcBef>
                  <a:spcPct val="50000"/>
                </a:spcBef>
              </a:pPr>
              <a:endParaRPr lang="en-US" altLang="en-US" sz="1300" b="1">
                <a:latin typeface="Arial" panose="020B0604020202020204" pitchFamily="34" charset="0"/>
              </a:endParaRPr>
            </a:p>
            <a:p>
              <a:pPr algn="ctr" eaLnBrk="1" hangingPunct="1">
                <a:spcBef>
                  <a:spcPct val="50000"/>
                </a:spcBef>
              </a:pPr>
              <a:endParaRPr lang="en-US" altLang="en-US" sz="1300" b="1">
                <a:latin typeface="Arial" panose="020B0604020202020204" pitchFamily="34" charset="0"/>
              </a:endParaRPr>
            </a:p>
            <a:p>
              <a:pPr algn="ctr" eaLnBrk="1" hangingPunct="1">
                <a:spcBef>
                  <a:spcPct val="50000"/>
                </a:spcBef>
              </a:pPr>
              <a:r>
                <a:rPr lang="en-US" altLang="en-US" sz="2000" b="1">
                  <a:latin typeface="Arial" panose="020B0604020202020204" pitchFamily="34" charset="0"/>
                </a:rPr>
                <a:t>Rights</a:t>
              </a:r>
              <a:endParaRPr lang="en-US" altLang="en-US" sz="1300" b="1">
                <a:latin typeface="Arial" panose="020B0604020202020204" pitchFamily="34" charset="0"/>
              </a:endParaRPr>
            </a:p>
            <a:p>
              <a:pPr algn="ctr" eaLnBrk="1" hangingPunct="1">
                <a:spcBef>
                  <a:spcPct val="50000"/>
                </a:spcBef>
              </a:pPr>
              <a:endParaRPr lang="en-US" altLang="en-US" sz="1300" b="1">
                <a:latin typeface="Arial" panose="020B0604020202020204" pitchFamily="34" charset="0"/>
              </a:endParaRPr>
            </a:p>
            <a:p>
              <a:pPr algn="ctr" eaLnBrk="1" hangingPunct="1">
                <a:spcBef>
                  <a:spcPct val="50000"/>
                </a:spcBef>
              </a:pPr>
              <a:endParaRPr lang="en-US" altLang="en-US" sz="1300" b="1">
                <a:latin typeface="Arial" panose="020B0604020202020204" pitchFamily="34" charset="0"/>
              </a:endParaRPr>
            </a:p>
            <a:p>
              <a:pPr algn="ctr" eaLnBrk="1" hangingPunct="1">
                <a:spcBef>
                  <a:spcPct val="50000"/>
                </a:spcBef>
              </a:pPr>
              <a:endParaRPr lang="en-US" altLang="en-US" sz="1300" b="1">
                <a:latin typeface="Arial" panose="020B0604020202020204" pitchFamily="34" charset="0"/>
              </a:endParaRPr>
            </a:p>
            <a:p>
              <a:pPr algn="ctr" eaLnBrk="1" hangingPunct="1">
                <a:spcBef>
                  <a:spcPct val="50000"/>
                </a:spcBef>
              </a:pPr>
              <a:endParaRPr lang="en-US" altLang="en-US" sz="1300" b="1">
                <a:latin typeface="Arial" panose="020B0604020202020204" pitchFamily="34" charset="0"/>
              </a:endParaRPr>
            </a:p>
            <a:p>
              <a:pPr algn="ctr" eaLnBrk="1" hangingPunct="1">
                <a:spcBef>
                  <a:spcPct val="50000"/>
                </a:spcBef>
              </a:pPr>
              <a:endParaRPr lang="en-US" altLang="en-US" sz="1300" b="1">
                <a:latin typeface="Arial" panose="020B0604020202020204" pitchFamily="34" charset="0"/>
              </a:endParaRPr>
            </a:p>
            <a:p>
              <a:pPr algn="ctr" eaLnBrk="1" hangingPunct="1">
                <a:spcBef>
                  <a:spcPct val="50000"/>
                </a:spcBef>
              </a:pPr>
              <a:endParaRPr lang="en-US" altLang="en-US" sz="1300" b="1">
                <a:latin typeface="Arial" panose="020B0604020202020204" pitchFamily="34" charset="0"/>
              </a:endParaRPr>
            </a:p>
          </p:txBody>
        </p:sp>
        <p:sp>
          <p:nvSpPr>
            <p:cNvPr id="5133" name="Rectangle 12"/>
            <p:cNvSpPr>
              <a:spLocks noChangeArrowheads="1"/>
            </p:cNvSpPr>
            <p:nvPr/>
          </p:nvSpPr>
          <p:spPr bwMode="auto">
            <a:xfrm>
              <a:off x="2304" y="1331"/>
              <a:ext cx="768" cy="397"/>
            </a:xfrm>
            <a:prstGeom prst="rect">
              <a:avLst/>
            </a:prstGeom>
            <a:solidFill>
              <a:srgbClr val="CC99FF"/>
            </a:solidFill>
            <a:ln w="9525" algn="ctr">
              <a:solidFill>
                <a:srgbClr val="000000"/>
              </a:solidFill>
              <a:miter lim="800000"/>
              <a:headEnd/>
              <a:tailEnd/>
            </a:ln>
          </p:spPr>
          <p:txBody>
            <a:bodyPr lIns="91430" tIns="45716" rIns="91430" bIns="45716" anchor="ctr" anchorCtr="1"/>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spcBef>
                  <a:spcPct val="50000"/>
                </a:spcBef>
              </a:pPr>
              <a:r>
                <a:rPr lang="en-US" altLang="en-US" sz="1300" b="1">
                  <a:latin typeface="Arial" panose="020B0604020202020204" pitchFamily="34" charset="0"/>
                </a:rPr>
                <a:t>Property </a:t>
              </a:r>
            </a:p>
            <a:p>
              <a:pPr algn="ctr" eaLnBrk="1" hangingPunct="1">
                <a:spcBef>
                  <a:spcPct val="50000"/>
                </a:spcBef>
              </a:pPr>
              <a:r>
                <a:rPr lang="en-US" altLang="en-US" sz="1300" b="1">
                  <a:latin typeface="Arial" panose="020B0604020202020204" pitchFamily="34" charset="0"/>
                </a:rPr>
                <a:t>Rights</a:t>
              </a:r>
            </a:p>
          </p:txBody>
        </p:sp>
        <p:sp>
          <p:nvSpPr>
            <p:cNvPr id="5134" name="Rectangle 13"/>
            <p:cNvSpPr>
              <a:spLocks noChangeArrowheads="1"/>
            </p:cNvSpPr>
            <p:nvPr/>
          </p:nvSpPr>
          <p:spPr bwMode="auto">
            <a:xfrm>
              <a:off x="2304" y="2160"/>
              <a:ext cx="768" cy="421"/>
            </a:xfrm>
            <a:prstGeom prst="rect">
              <a:avLst/>
            </a:prstGeom>
            <a:solidFill>
              <a:srgbClr val="CC99FF"/>
            </a:solidFill>
            <a:ln w="9525" algn="ctr">
              <a:solidFill>
                <a:srgbClr val="000000"/>
              </a:solidFill>
              <a:miter lim="800000"/>
              <a:headEnd/>
              <a:tailEnd/>
            </a:ln>
          </p:spPr>
          <p:txBody>
            <a:bodyPr lIns="91430" tIns="45716" rIns="91430" bIns="45716" anchor="ctr" anchorCtr="1"/>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spcBef>
                  <a:spcPct val="50000"/>
                </a:spcBef>
              </a:pPr>
              <a:r>
                <a:rPr lang="en-US" altLang="en-US" sz="1300" b="1">
                  <a:latin typeface="Arial" panose="020B0604020202020204" pitchFamily="34" charset="0"/>
                </a:rPr>
                <a:t>Labor </a:t>
              </a:r>
            </a:p>
            <a:p>
              <a:pPr algn="ctr" eaLnBrk="1" hangingPunct="1">
                <a:spcBef>
                  <a:spcPct val="50000"/>
                </a:spcBef>
              </a:pPr>
              <a:r>
                <a:rPr lang="en-US" altLang="en-US" sz="1300" b="1">
                  <a:latin typeface="Arial" panose="020B0604020202020204" pitchFamily="34" charset="0"/>
                </a:rPr>
                <a:t>Rights</a:t>
              </a:r>
            </a:p>
          </p:txBody>
        </p:sp>
        <p:sp>
          <p:nvSpPr>
            <p:cNvPr id="5135" name="Rectangle 14"/>
            <p:cNvSpPr>
              <a:spLocks noChangeArrowheads="1"/>
            </p:cNvSpPr>
            <p:nvPr/>
          </p:nvSpPr>
          <p:spPr bwMode="auto">
            <a:xfrm>
              <a:off x="2304" y="2736"/>
              <a:ext cx="768" cy="392"/>
            </a:xfrm>
            <a:prstGeom prst="rect">
              <a:avLst/>
            </a:prstGeom>
            <a:solidFill>
              <a:srgbClr val="CC99FF"/>
            </a:solidFill>
            <a:ln w="9525" algn="ctr">
              <a:solidFill>
                <a:srgbClr val="000000"/>
              </a:solidFill>
              <a:miter lim="800000"/>
              <a:headEnd/>
              <a:tailEnd/>
            </a:ln>
          </p:spPr>
          <p:txBody>
            <a:bodyPr lIns="91430" tIns="45716" rIns="91430" bIns="45716" anchor="ctr" anchorCtr="1"/>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spcBef>
                  <a:spcPct val="50000"/>
                </a:spcBef>
              </a:pPr>
              <a:r>
                <a:rPr lang="en-US" altLang="en-US" sz="1300" b="1">
                  <a:latin typeface="Arial" panose="020B0604020202020204" pitchFamily="34" charset="0"/>
                </a:rPr>
                <a:t>Business </a:t>
              </a:r>
            </a:p>
            <a:p>
              <a:pPr algn="ctr" eaLnBrk="1" hangingPunct="1">
                <a:spcBef>
                  <a:spcPct val="50000"/>
                </a:spcBef>
              </a:pPr>
              <a:r>
                <a:rPr lang="en-US" altLang="en-US" sz="1300" b="1">
                  <a:latin typeface="Arial" panose="020B0604020202020204" pitchFamily="34" charset="0"/>
                </a:rPr>
                <a:t>Rights</a:t>
              </a:r>
            </a:p>
          </p:txBody>
        </p:sp>
        <p:sp>
          <p:nvSpPr>
            <p:cNvPr id="5136" name="Rectangle 15"/>
            <p:cNvSpPr>
              <a:spLocks noChangeArrowheads="1"/>
            </p:cNvSpPr>
            <p:nvPr/>
          </p:nvSpPr>
          <p:spPr bwMode="auto">
            <a:xfrm>
              <a:off x="2208" y="384"/>
              <a:ext cx="960" cy="288"/>
            </a:xfrm>
            <a:prstGeom prst="rect">
              <a:avLst/>
            </a:prstGeom>
            <a:solidFill>
              <a:srgbClr val="99CCFF"/>
            </a:solidFill>
            <a:ln w="9525" algn="ctr">
              <a:solidFill>
                <a:srgbClr val="000000"/>
              </a:solidFill>
              <a:miter lim="800000"/>
              <a:headEnd/>
              <a:tailEnd/>
            </a:ln>
          </p:spPr>
          <p:txBody>
            <a:bodyPr lIns="91430" tIns="45716" rIns="91430" bIns="45716" anchor="ct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spcBef>
                  <a:spcPct val="50000"/>
                </a:spcBef>
              </a:pPr>
              <a:r>
                <a:rPr lang="en-US" altLang="en-US" sz="1300" b="1">
                  <a:latin typeface="Arial" panose="020B0604020202020204" pitchFamily="34" charset="0"/>
                </a:rPr>
                <a:t>Pillars of Legal Empowerment </a:t>
              </a:r>
              <a:endParaRPr lang="en-US" altLang="en-US" sz="400" b="1">
                <a:latin typeface="Arial" panose="020B0604020202020204" pitchFamily="34" charset="0"/>
              </a:endParaRPr>
            </a:p>
          </p:txBody>
        </p:sp>
        <p:sp>
          <p:nvSpPr>
            <p:cNvPr id="5137" name="Oval 16"/>
            <p:cNvSpPr>
              <a:spLocks noChangeArrowheads="1"/>
            </p:cNvSpPr>
            <p:nvPr/>
          </p:nvSpPr>
          <p:spPr bwMode="auto">
            <a:xfrm>
              <a:off x="4334" y="700"/>
              <a:ext cx="754" cy="1396"/>
            </a:xfrm>
            <a:prstGeom prst="ellipse">
              <a:avLst/>
            </a:prstGeom>
            <a:solidFill>
              <a:srgbClr val="FFCC99"/>
            </a:solidFill>
            <a:ln w="9525">
              <a:solidFill>
                <a:schemeClr val="tx1"/>
              </a:solidFill>
              <a:round/>
              <a:headEnd/>
              <a:tailEnd/>
            </a:ln>
          </p:spPr>
          <p:txBody>
            <a:bodyPr wrap="none" lIns="91430" tIns="45716" rIns="91430" bIns="45716" anchor="ct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r>
                <a:rPr lang="en-US" altLang="en-US" sz="1600" b="1">
                  <a:latin typeface="Arial" panose="020B0604020202020204" pitchFamily="34" charset="0"/>
                </a:rPr>
                <a:t>Protection</a:t>
              </a:r>
            </a:p>
          </p:txBody>
        </p:sp>
        <p:sp>
          <p:nvSpPr>
            <p:cNvPr id="5138" name="Oval 17"/>
            <p:cNvSpPr>
              <a:spLocks noChangeArrowheads="1"/>
            </p:cNvSpPr>
            <p:nvPr/>
          </p:nvSpPr>
          <p:spPr bwMode="auto">
            <a:xfrm>
              <a:off x="4334" y="1794"/>
              <a:ext cx="754" cy="1396"/>
            </a:xfrm>
            <a:prstGeom prst="ellipse">
              <a:avLst/>
            </a:prstGeom>
            <a:solidFill>
              <a:srgbClr val="FFCC99"/>
            </a:solidFill>
            <a:ln w="9525">
              <a:solidFill>
                <a:schemeClr val="tx1"/>
              </a:solidFill>
              <a:round/>
              <a:headEnd/>
              <a:tailEnd/>
            </a:ln>
          </p:spPr>
          <p:txBody>
            <a:bodyPr wrap="none" lIns="91430" tIns="45716" rIns="91430" bIns="45716" anchor="ct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r>
                <a:rPr lang="en-US" altLang="en-US" sz="1600" b="1">
                  <a:latin typeface="Arial" panose="020B0604020202020204" pitchFamily="34" charset="0"/>
                </a:rPr>
                <a:t>Opportunity</a:t>
              </a:r>
            </a:p>
          </p:txBody>
        </p:sp>
        <p:sp>
          <p:nvSpPr>
            <p:cNvPr id="5139" name="Rectangle 18"/>
            <p:cNvSpPr>
              <a:spLocks noChangeArrowheads="1"/>
            </p:cNvSpPr>
            <p:nvPr/>
          </p:nvSpPr>
          <p:spPr bwMode="auto">
            <a:xfrm>
              <a:off x="3456" y="384"/>
              <a:ext cx="1632" cy="264"/>
            </a:xfrm>
            <a:prstGeom prst="rect">
              <a:avLst/>
            </a:prstGeom>
            <a:solidFill>
              <a:srgbClr val="CC99FF"/>
            </a:solidFill>
            <a:ln w="9525" algn="ctr">
              <a:solidFill>
                <a:srgbClr val="000000"/>
              </a:solidFill>
              <a:miter lim="800000"/>
              <a:headEnd/>
              <a:tailEnd/>
            </a:ln>
          </p:spPr>
          <p:txBody>
            <a:bodyPr wrap="none" lIns="91430" tIns="45716" rIns="91430" bIns="45716" anchor="ctr" anchorCtr="1"/>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spcBef>
                  <a:spcPct val="50000"/>
                </a:spcBef>
              </a:pPr>
              <a:r>
                <a:rPr lang="en-US" altLang="en-US" sz="1300" b="1">
                  <a:latin typeface="Arial" panose="020B0604020202020204" pitchFamily="34" charset="0"/>
                </a:rPr>
                <a:t>Goals of Legal </a:t>
              </a:r>
              <a:br>
                <a:rPr lang="en-US" altLang="en-US" sz="1300" b="1">
                  <a:latin typeface="Arial" panose="020B0604020202020204" pitchFamily="34" charset="0"/>
                </a:rPr>
              </a:br>
              <a:r>
                <a:rPr lang="en-US" altLang="en-US" sz="1300" b="1">
                  <a:latin typeface="Arial" panose="020B0604020202020204" pitchFamily="34" charset="0"/>
                </a:rPr>
                <a:t>Empowerment</a:t>
              </a:r>
            </a:p>
          </p:txBody>
        </p:sp>
        <p:sp>
          <p:nvSpPr>
            <p:cNvPr id="5140" name="Rectangle 19"/>
            <p:cNvSpPr>
              <a:spLocks noChangeArrowheads="1"/>
            </p:cNvSpPr>
            <p:nvPr/>
          </p:nvSpPr>
          <p:spPr bwMode="auto">
            <a:xfrm>
              <a:off x="3168" y="384"/>
              <a:ext cx="288" cy="2880"/>
            </a:xfrm>
            <a:prstGeom prst="rect">
              <a:avLst/>
            </a:prstGeom>
            <a:solidFill>
              <a:srgbClr val="FF9900"/>
            </a:solidFill>
            <a:ln w="9525" algn="ctr">
              <a:solidFill>
                <a:srgbClr val="000000"/>
              </a:solidFill>
              <a:miter lim="800000"/>
              <a:headEnd/>
              <a:tailEnd/>
            </a:ln>
          </p:spPr>
          <p:txBody>
            <a:bodyPr wrap="none" lIns="91430" tIns="45716" rIns="91430" bIns="45716" anchor="ct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algn="ctr" eaLnBrk="1" hangingPunct="1">
                <a:spcBef>
                  <a:spcPct val="50000"/>
                </a:spcBef>
              </a:pPr>
              <a:r>
                <a:rPr lang="en-US" altLang="en-US" sz="1700" b="1">
                  <a:latin typeface="Arial" panose="020B0604020202020204" pitchFamily="34" charset="0"/>
                </a:rPr>
                <a:t>S</a:t>
              </a:r>
              <a:br>
                <a:rPr lang="en-US" altLang="en-US" sz="1700" b="1">
                  <a:latin typeface="Arial" panose="020B0604020202020204" pitchFamily="34" charset="0"/>
                </a:rPr>
              </a:br>
              <a:r>
                <a:rPr lang="en-US" altLang="en-US" sz="1700" b="1">
                  <a:latin typeface="Arial" panose="020B0604020202020204" pitchFamily="34" charset="0"/>
                </a:rPr>
                <a:t>Y</a:t>
              </a:r>
              <a:br>
                <a:rPr lang="en-US" altLang="en-US" sz="1700" b="1">
                  <a:latin typeface="Arial" panose="020B0604020202020204" pitchFamily="34" charset="0"/>
                </a:rPr>
              </a:br>
              <a:r>
                <a:rPr lang="en-US" altLang="en-US" sz="1700" b="1">
                  <a:latin typeface="Arial" panose="020B0604020202020204" pitchFamily="34" charset="0"/>
                </a:rPr>
                <a:t>S</a:t>
              </a:r>
              <a:br>
                <a:rPr lang="en-US" altLang="en-US" sz="1700" b="1">
                  <a:latin typeface="Arial" panose="020B0604020202020204" pitchFamily="34" charset="0"/>
                </a:rPr>
              </a:br>
              <a:r>
                <a:rPr lang="en-US" altLang="en-US" sz="1700" b="1">
                  <a:latin typeface="Arial" panose="020B0604020202020204" pitchFamily="34" charset="0"/>
                </a:rPr>
                <a:t>T</a:t>
              </a:r>
              <a:br>
                <a:rPr lang="en-US" altLang="en-US" sz="1700" b="1">
                  <a:latin typeface="Arial" panose="020B0604020202020204" pitchFamily="34" charset="0"/>
                </a:rPr>
              </a:br>
              <a:r>
                <a:rPr lang="en-US" altLang="en-US" sz="1700" b="1">
                  <a:latin typeface="Arial" panose="020B0604020202020204" pitchFamily="34" charset="0"/>
                </a:rPr>
                <a:t>E</a:t>
              </a:r>
              <a:br>
                <a:rPr lang="en-US" altLang="en-US" sz="1700" b="1">
                  <a:latin typeface="Arial" panose="020B0604020202020204" pitchFamily="34" charset="0"/>
                </a:rPr>
              </a:br>
              <a:r>
                <a:rPr lang="en-US" altLang="en-US" sz="1700" b="1">
                  <a:latin typeface="Arial" panose="020B0604020202020204" pitchFamily="34" charset="0"/>
                </a:rPr>
                <a:t>M</a:t>
              </a:r>
              <a:br>
                <a:rPr lang="en-US" altLang="en-US" sz="1700" b="1">
                  <a:latin typeface="Arial" panose="020B0604020202020204" pitchFamily="34" charset="0"/>
                </a:rPr>
              </a:br>
              <a:r>
                <a:rPr lang="en-US" altLang="en-US" sz="1700" b="1">
                  <a:latin typeface="Arial" panose="020B0604020202020204" pitchFamily="34" charset="0"/>
                </a:rPr>
                <a:t>I</a:t>
              </a:r>
              <a:br>
                <a:rPr lang="en-US" altLang="en-US" sz="1700" b="1">
                  <a:latin typeface="Arial" panose="020B0604020202020204" pitchFamily="34" charset="0"/>
                </a:rPr>
              </a:br>
              <a:r>
                <a:rPr lang="en-US" altLang="en-US" sz="1700" b="1">
                  <a:latin typeface="Arial" panose="020B0604020202020204" pitchFamily="34" charset="0"/>
                </a:rPr>
                <a:t>C</a:t>
              </a:r>
              <a:br>
                <a:rPr lang="en-US" altLang="en-US" sz="1700" b="1">
                  <a:latin typeface="Arial" panose="020B0604020202020204" pitchFamily="34" charset="0"/>
                </a:rPr>
              </a:br>
              <a:r>
                <a:rPr lang="en-US" altLang="en-US" sz="1700" b="1">
                  <a:latin typeface="Arial" panose="020B0604020202020204" pitchFamily="34" charset="0"/>
                </a:rPr>
                <a:t/>
              </a:r>
              <a:br>
                <a:rPr lang="en-US" altLang="en-US" sz="1700" b="1">
                  <a:latin typeface="Arial" panose="020B0604020202020204" pitchFamily="34" charset="0"/>
                </a:rPr>
              </a:br>
              <a:r>
                <a:rPr lang="en-US" altLang="en-US" sz="1700" b="1">
                  <a:latin typeface="Arial" panose="020B0604020202020204" pitchFamily="34" charset="0"/>
                </a:rPr>
                <a:t>C</a:t>
              </a:r>
              <a:br>
                <a:rPr lang="en-US" altLang="en-US" sz="1700" b="1">
                  <a:latin typeface="Arial" panose="020B0604020202020204" pitchFamily="34" charset="0"/>
                </a:rPr>
              </a:br>
              <a:r>
                <a:rPr lang="en-US" altLang="en-US" sz="1700" b="1">
                  <a:latin typeface="Arial" panose="020B0604020202020204" pitchFamily="34" charset="0"/>
                </a:rPr>
                <a:t>H</a:t>
              </a:r>
              <a:br>
                <a:rPr lang="en-US" altLang="en-US" sz="1700" b="1">
                  <a:latin typeface="Arial" panose="020B0604020202020204" pitchFamily="34" charset="0"/>
                </a:rPr>
              </a:br>
              <a:r>
                <a:rPr lang="en-US" altLang="en-US" sz="1700" b="1">
                  <a:latin typeface="Arial" panose="020B0604020202020204" pitchFamily="34" charset="0"/>
                </a:rPr>
                <a:t>A</a:t>
              </a:r>
              <a:br>
                <a:rPr lang="en-US" altLang="en-US" sz="1700" b="1">
                  <a:latin typeface="Arial" panose="020B0604020202020204" pitchFamily="34" charset="0"/>
                </a:rPr>
              </a:br>
              <a:r>
                <a:rPr lang="en-US" altLang="en-US" sz="1700" b="1">
                  <a:latin typeface="Arial" panose="020B0604020202020204" pitchFamily="34" charset="0"/>
                </a:rPr>
                <a:t>N</a:t>
              </a:r>
              <a:br>
                <a:rPr lang="en-US" altLang="en-US" sz="1700" b="1">
                  <a:latin typeface="Arial" panose="020B0604020202020204" pitchFamily="34" charset="0"/>
                </a:rPr>
              </a:br>
              <a:r>
                <a:rPr lang="en-US" altLang="en-US" sz="1700" b="1">
                  <a:latin typeface="Arial" panose="020B0604020202020204" pitchFamily="34" charset="0"/>
                </a:rPr>
                <a:t>G</a:t>
              </a:r>
              <a:br>
                <a:rPr lang="en-US" altLang="en-US" sz="1700" b="1">
                  <a:latin typeface="Arial" panose="020B0604020202020204" pitchFamily="34" charset="0"/>
                </a:rPr>
              </a:br>
              <a:r>
                <a:rPr lang="en-US" altLang="en-US" sz="1700" b="1">
                  <a:latin typeface="Arial" panose="020B0604020202020204" pitchFamily="34" charset="0"/>
                </a:rPr>
                <a:t>E</a:t>
              </a:r>
            </a:p>
          </p:txBody>
        </p:sp>
      </p:grpSp>
      <p:sp>
        <p:nvSpPr>
          <p:cNvPr id="5123" name="Text Box 20"/>
          <p:cNvSpPr txBox="1">
            <a:spLocks noChangeArrowheads="1"/>
          </p:cNvSpPr>
          <p:nvPr/>
        </p:nvSpPr>
        <p:spPr bwMode="auto">
          <a:xfrm>
            <a:off x="3352801" y="1524000"/>
            <a:ext cx="1590675" cy="3093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6" rIns="91430" bIns="45716">
            <a:spAutoFit/>
          </a:bodyPr>
          <a:lstStyle>
            <a:lvl1pPr defTabSz="912813" eaLnBrk="0" hangingPunct="0">
              <a:defRPr sz="2400">
                <a:solidFill>
                  <a:schemeClr val="tx1"/>
                </a:solidFill>
                <a:latin typeface="Baskerville Old Face" pitchFamily="18" charset="0"/>
                <a:cs typeface="Arial" panose="020B0604020202020204" pitchFamily="34" charset="0"/>
              </a:defRPr>
            </a:lvl1pPr>
            <a:lvl2pPr marL="742950" indent="-285750" defTabSz="912813" eaLnBrk="0" hangingPunct="0">
              <a:defRPr sz="2400">
                <a:solidFill>
                  <a:schemeClr val="tx1"/>
                </a:solidFill>
                <a:latin typeface="Baskerville Old Face" pitchFamily="18" charset="0"/>
                <a:cs typeface="Arial" panose="020B0604020202020204" pitchFamily="34" charset="0"/>
              </a:defRPr>
            </a:lvl2pPr>
            <a:lvl3pPr marL="1143000" indent="-228600" defTabSz="912813" eaLnBrk="0" hangingPunct="0">
              <a:defRPr sz="2400">
                <a:solidFill>
                  <a:schemeClr val="tx1"/>
                </a:solidFill>
                <a:latin typeface="Baskerville Old Face" pitchFamily="18" charset="0"/>
                <a:cs typeface="Arial" panose="020B0604020202020204" pitchFamily="34" charset="0"/>
              </a:defRPr>
            </a:lvl3pPr>
            <a:lvl4pPr marL="1600200" indent="-228600" defTabSz="912813" eaLnBrk="0" hangingPunct="0">
              <a:defRPr sz="2400">
                <a:solidFill>
                  <a:schemeClr val="tx1"/>
                </a:solidFill>
                <a:latin typeface="Baskerville Old Face" pitchFamily="18" charset="0"/>
                <a:cs typeface="Arial" panose="020B0604020202020204" pitchFamily="34" charset="0"/>
              </a:defRPr>
            </a:lvl4pPr>
            <a:lvl5pPr marL="2057400" indent="-228600" defTabSz="912813" eaLnBrk="0" hangingPunct="0">
              <a:defRPr sz="2400">
                <a:solidFill>
                  <a:schemeClr val="tx1"/>
                </a:solidFill>
                <a:latin typeface="Baskerville Old Face" pitchFamily="18" charset="0"/>
                <a:cs typeface="Arial" panose="020B0604020202020204" pitchFamily="34" charset="0"/>
              </a:defRPr>
            </a:lvl5pPr>
            <a:lvl6pPr marL="25146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6pPr>
            <a:lvl7pPr marL="29718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7pPr>
            <a:lvl8pPr marL="34290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8pPr>
            <a:lvl9pPr marL="3886200" indent="-228600" defTabSz="912813" eaLnBrk="0" fontAlgn="base" hangingPunct="0">
              <a:spcBef>
                <a:spcPct val="0"/>
              </a:spcBef>
              <a:spcAft>
                <a:spcPct val="0"/>
              </a:spcAft>
              <a:defRPr sz="2400">
                <a:solidFill>
                  <a:schemeClr val="tx1"/>
                </a:solidFill>
                <a:latin typeface="Baskerville Old Face" pitchFamily="18" charset="0"/>
                <a:cs typeface="Arial" panose="020B0604020202020204" pitchFamily="34" charset="0"/>
              </a:defRPr>
            </a:lvl9pPr>
          </a:lstStyle>
          <a:p>
            <a:pPr eaLnBrk="1" hangingPunct="1">
              <a:spcBef>
                <a:spcPct val="50000"/>
              </a:spcBef>
            </a:pPr>
            <a:r>
              <a:rPr lang="en-US" altLang="en-US" sz="1200" b="1">
                <a:latin typeface="Arial" panose="020B0604020202020204" pitchFamily="34" charset="0"/>
              </a:rPr>
              <a:t>Information </a:t>
            </a:r>
            <a:br>
              <a:rPr lang="en-US" altLang="en-US" sz="1200" b="1">
                <a:latin typeface="Arial" panose="020B0604020202020204" pitchFamily="34" charset="0"/>
              </a:rPr>
            </a:br>
            <a:r>
              <a:rPr lang="en-US" altLang="en-US" sz="1200" b="1">
                <a:latin typeface="Arial" panose="020B0604020202020204" pitchFamily="34" charset="0"/>
              </a:rPr>
              <a:t>and </a:t>
            </a:r>
            <a:br>
              <a:rPr lang="en-US" altLang="en-US" sz="1200" b="1">
                <a:latin typeface="Arial" panose="020B0604020202020204" pitchFamily="34" charset="0"/>
              </a:rPr>
            </a:br>
            <a:r>
              <a:rPr lang="en-US" altLang="en-US" sz="1200" b="1">
                <a:latin typeface="Arial" panose="020B0604020202020204" pitchFamily="34" charset="0"/>
              </a:rPr>
              <a:t>Education</a:t>
            </a:r>
          </a:p>
          <a:p>
            <a:pPr eaLnBrk="1" hangingPunct="1">
              <a:spcBef>
                <a:spcPct val="50000"/>
              </a:spcBef>
            </a:pPr>
            <a:endParaRPr lang="en-US" altLang="en-US" sz="1200" b="1">
              <a:latin typeface="Arial" panose="020B0604020202020204" pitchFamily="34" charset="0"/>
            </a:endParaRPr>
          </a:p>
          <a:p>
            <a:pPr eaLnBrk="1" hangingPunct="1">
              <a:spcBef>
                <a:spcPct val="50000"/>
              </a:spcBef>
            </a:pPr>
            <a:endParaRPr lang="en-US" altLang="en-US" sz="400">
              <a:latin typeface="Arial" panose="020B0604020202020204" pitchFamily="34" charset="0"/>
            </a:endParaRPr>
          </a:p>
          <a:p>
            <a:pPr eaLnBrk="1" hangingPunct="1">
              <a:spcBef>
                <a:spcPct val="50000"/>
              </a:spcBef>
            </a:pPr>
            <a:endParaRPr lang="en-US" altLang="en-US" sz="400">
              <a:latin typeface="Arial" panose="020B0604020202020204" pitchFamily="34" charset="0"/>
            </a:endParaRPr>
          </a:p>
          <a:p>
            <a:pPr eaLnBrk="1" hangingPunct="1">
              <a:spcBef>
                <a:spcPct val="50000"/>
              </a:spcBef>
            </a:pPr>
            <a:endParaRPr lang="en-US" altLang="en-US" sz="400">
              <a:latin typeface="Arial" panose="020B0604020202020204" pitchFamily="34" charset="0"/>
            </a:endParaRPr>
          </a:p>
          <a:p>
            <a:pPr eaLnBrk="1" hangingPunct="1">
              <a:spcBef>
                <a:spcPct val="50000"/>
              </a:spcBef>
            </a:pPr>
            <a:endParaRPr lang="en-US" altLang="en-US" sz="400">
              <a:latin typeface="Arial" panose="020B0604020202020204" pitchFamily="34" charset="0"/>
            </a:endParaRPr>
          </a:p>
          <a:p>
            <a:pPr eaLnBrk="1" hangingPunct="1">
              <a:spcBef>
                <a:spcPct val="50000"/>
              </a:spcBef>
            </a:pPr>
            <a:r>
              <a:rPr lang="en-US" altLang="en-US" sz="2000" b="1">
                <a:latin typeface="Arial" panose="020B0604020202020204" pitchFamily="34" charset="0"/>
              </a:rPr>
              <a:t>Voice</a:t>
            </a:r>
          </a:p>
          <a:p>
            <a:pPr eaLnBrk="1" hangingPunct="1">
              <a:spcBef>
                <a:spcPct val="50000"/>
              </a:spcBef>
            </a:pPr>
            <a:endParaRPr lang="en-US" altLang="en-US" sz="1000">
              <a:latin typeface="Arial" panose="020B0604020202020204" pitchFamily="34" charset="0"/>
            </a:endParaRPr>
          </a:p>
          <a:p>
            <a:pPr eaLnBrk="1" hangingPunct="1">
              <a:spcBef>
                <a:spcPct val="50000"/>
              </a:spcBef>
            </a:pPr>
            <a:endParaRPr lang="en-US" altLang="en-US" sz="1200">
              <a:latin typeface="Arial" panose="020B0604020202020204" pitchFamily="34" charset="0"/>
            </a:endParaRPr>
          </a:p>
          <a:p>
            <a:pPr eaLnBrk="1" hangingPunct="1">
              <a:spcBef>
                <a:spcPct val="50000"/>
              </a:spcBef>
            </a:pPr>
            <a:r>
              <a:rPr lang="en-US" altLang="en-US" sz="1200" b="1">
                <a:latin typeface="Arial" panose="020B0604020202020204" pitchFamily="34" charset="0"/>
              </a:rPr>
              <a:t/>
            </a:r>
            <a:br>
              <a:rPr lang="en-US" altLang="en-US" sz="1200" b="1">
                <a:latin typeface="Arial" panose="020B0604020202020204" pitchFamily="34" charset="0"/>
              </a:rPr>
            </a:br>
            <a:r>
              <a:rPr lang="en-US" altLang="en-US" sz="1200" b="1">
                <a:latin typeface="Arial" panose="020B0604020202020204" pitchFamily="34" charset="0"/>
              </a:rPr>
              <a:t>Organization </a:t>
            </a:r>
            <a:br>
              <a:rPr lang="en-US" altLang="en-US" sz="1200" b="1">
                <a:latin typeface="Arial" panose="020B0604020202020204" pitchFamily="34" charset="0"/>
              </a:rPr>
            </a:br>
            <a:r>
              <a:rPr lang="en-US" altLang="en-US" sz="1200" b="1">
                <a:latin typeface="Arial" panose="020B0604020202020204" pitchFamily="34" charset="0"/>
              </a:rPr>
              <a:t>and </a:t>
            </a:r>
            <a:br>
              <a:rPr lang="en-US" altLang="en-US" sz="1200" b="1">
                <a:latin typeface="Arial" panose="020B0604020202020204" pitchFamily="34" charset="0"/>
              </a:rPr>
            </a:br>
            <a:r>
              <a:rPr lang="en-US" altLang="en-US" sz="1200" b="1">
                <a:latin typeface="Arial" panose="020B0604020202020204" pitchFamily="34" charset="0"/>
              </a:rPr>
              <a:t>Representation</a:t>
            </a:r>
          </a:p>
        </p:txBody>
      </p:sp>
    </p:spTree>
    <p:extLst>
      <p:ext uri="{BB962C8B-B14F-4D97-AF65-F5344CB8AC3E}">
        <p14:creationId xmlns:p14="http://schemas.microsoft.com/office/powerpoint/2010/main" val="7724664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From Empowerment to Self-Empowerment</a:t>
            </a:r>
            <a:r>
              <a:rPr lang="en-GB" dirty="0">
                <a:solidFill>
                  <a:prstClr val="black"/>
                </a:solidFill>
                <a:latin typeface="Calibri" panose="020F0502020204030204" pitchFamily="34" charset="0"/>
                <a:cs typeface="Arial" panose="020B0604020202020204" pitchFamily="34" charset="0"/>
              </a:rPr>
              <a:t>.</a:t>
            </a:r>
            <a:r>
              <a:rPr lang="en-GB" dirty="0" smtClean="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GB" sz="3600" dirty="0" smtClean="0">
                <a:solidFill>
                  <a:prstClr val="black"/>
                </a:solidFill>
                <a:latin typeface="Calibri" panose="020F0502020204030204" pitchFamily="34" charset="0"/>
                <a:ea typeface="Calibri" panose="020F0502020204030204" pitchFamily="34" charset="0"/>
                <a:cs typeface="Arial" panose="020B0604020202020204" pitchFamily="34" charset="0"/>
              </a:rPr>
              <a:t>Link </a:t>
            </a:r>
            <a:r>
              <a:rPr lang="en-GB" sz="3600" dirty="0">
                <a:solidFill>
                  <a:prstClr val="black"/>
                </a:solidFill>
                <a:latin typeface="Calibri" panose="020F0502020204030204" pitchFamily="34" charset="0"/>
                <a:ea typeface="Calibri" panose="020F0502020204030204" pitchFamily="34" charset="0"/>
                <a:cs typeface="Arial" panose="020B0604020202020204" pitchFamily="34" charset="0"/>
              </a:rPr>
              <a:t>to the OCAPT Community Empowerment </a:t>
            </a:r>
            <a:r>
              <a:rPr lang="en-GB" dirty="0" smtClean="0">
                <a:solidFill>
                  <a:prstClr val="black"/>
                </a:solidFill>
                <a:latin typeface="Calibri" panose="020F0502020204030204" pitchFamily="34" charset="0"/>
                <a:ea typeface="Calibri" panose="020F0502020204030204" pitchFamily="34" charset="0"/>
                <a:cs typeface="Arial" panose="020B0604020202020204" pitchFamily="34" charset="0"/>
              </a:rPr>
              <a:t>). </a:t>
            </a:r>
            <a:endParaRPr lang="en-GB" dirty="0"/>
          </a:p>
        </p:txBody>
      </p:sp>
      <p:sp>
        <p:nvSpPr>
          <p:cNvPr id="3" name="Content Placeholder 2"/>
          <p:cNvSpPr>
            <a:spLocks noGrp="1"/>
          </p:cNvSpPr>
          <p:nvPr>
            <p:ph idx="1"/>
          </p:nvPr>
        </p:nvSpPr>
        <p:spPr/>
        <p:txBody>
          <a:bodyPr>
            <a:normAutofit/>
          </a:bodyPr>
          <a:lstStyle/>
          <a:p>
            <a:pPr marL="514350" indent="-514350">
              <a:buAutoNum type="arabicPeriod"/>
            </a:pPr>
            <a:r>
              <a:rPr lang="en-CA" sz="3600" dirty="0" smtClean="0"/>
              <a:t>Mobilisation at community level</a:t>
            </a:r>
          </a:p>
          <a:p>
            <a:pPr marL="514350" indent="-514350">
              <a:buAutoNum type="arabicPeriod"/>
            </a:pPr>
            <a:r>
              <a:rPr lang="en-CA" sz="3600" dirty="0" smtClean="0"/>
              <a:t>Articulation of issues</a:t>
            </a:r>
          </a:p>
          <a:p>
            <a:pPr marL="514350" indent="-514350">
              <a:buAutoNum type="arabicPeriod"/>
            </a:pPr>
            <a:r>
              <a:rPr lang="en-CA" sz="3600" dirty="0" smtClean="0"/>
              <a:t>Contestation for redistribution ( assets, power, control)</a:t>
            </a:r>
          </a:p>
          <a:p>
            <a:pPr marL="514350" indent="-514350">
              <a:buAutoNum type="arabicPeriod"/>
            </a:pPr>
            <a:r>
              <a:rPr lang="en-CA" sz="3600" dirty="0" smtClean="0"/>
              <a:t>Confirmation of new rights in law.</a:t>
            </a:r>
            <a:endParaRPr lang="en-GB" sz="3600" dirty="0"/>
          </a:p>
        </p:txBody>
      </p:sp>
    </p:spTree>
    <p:extLst>
      <p:ext uri="{BB962C8B-B14F-4D97-AF65-F5344CB8AC3E}">
        <p14:creationId xmlns:p14="http://schemas.microsoft.com/office/powerpoint/2010/main" val="30198599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Calibri" panose="020F0502020204030204" pitchFamily="34" charset="0"/>
                <a:ea typeface="Calibri" panose="020F0502020204030204" pitchFamily="34" charset="0"/>
                <a:cs typeface="Arial" panose="020B0604020202020204" pitchFamily="34" charset="0"/>
              </a:rPr>
              <a:t>Examples from the International Community and the USA. </a:t>
            </a:r>
            <a:r>
              <a:rPr lang="en-GB" sz="3100" dirty="0" smtClean="0">
                <a:latin typeface="Calibri" panose="020F0502020204030204" pitchFamily="34" charset="0"/>
                <a:ea typeface="Calibri" panose="020F0502020204030204" pitchFamily="34" charset="0"/>
                <a:cs typeface="Arial" panose="020B0604020202020204" pitchFamily="34" charset="0"/>
              </a:rPr>
              <a:t>(Supporting </a:t>
            </a:r>
            <a:r>
              <a:rPr lang="en-GB" sz="3100" dirty="0">
                <a:latin typeface="Calibri" panose="020F0502020204030204" pitchFamily="34" charset="0"/>
                <a:ea typeface="Calibri" panose="020F0502020204030204" pitchFamily="34" charset="0"/>
                <a:cs typeface="Arial" panose="020B0604020202020204" pitchFamily="34" charset="0"/>
              </a:rPr>
              <a:t>the OCAPT Community Empowerment </a:t>
            </a:r>
            <a:r>
              <a:rPr lang="en-GB" sz="3100" dirty="0" smtClean="0">
                <a:latin typeface="Calibri" panose="020F0502020204030204" pitchFamily="34" charset="0"/>
                <a:ea typeface="Calibri" panose="020F0502020204030204" pitchFamily="34" charset="0"/>
                <a:cs typeface="Arial" panose="020B0604020202020204" pitchFamily="34" charset="0"/>
              </a:rPr>
              <a:t>Ideas).</a:t>
            </a:r>
            <a:endParaRPr lang="en-GB" sz="3100" dirty="0"/>
          </a:p>
        </p:txBody>
      </p:sp>
      <p:sp>
        <p:nvSpPr>
          <p:cNvPr id="3" name="Content Placeholder 2"/>
          <p:cNvSpPr>
            <a:spLocks noGrp="1"/>
          </p:cNvSpPr>
          <p:nvPr>
            <p:ph idx="1"/>
          </p:nvPr>
        </p:nvSpPr>
        <p:spPr/>
        <p:txBody>
          <a:bodyPr>
            <a:normAutofit fontScale="85000" lnSpcReduction="10000"/>
          </a:bodyPr>
          <a:lstStyle/>
          <a:p>
            <a:pPr>
              <a:lnSpc>
                <a:spcPct val="107000"/>
              </a:lnSpc>
              <a:spcAft>
                <a:spcPts val="800"/>
              </a:spcAft>
            </a:pPr>
            <a:r>
              <a:rPr lang="en-GB" dirty="0">
                <a:latin typeface="Calibri" panose="020F0502020204030204" pitchFamily="34" charset="0"/>
                <a:ea typeface="Calibri" panose="020F0502020204030204" pitchFamily="34" charset="0"/>
                <a:cs typeface="Arial" panose="020B0604020202020204" pitchFamily="34" charset="0"/>
              </a:rPr>
              <a:t>UNDP:  3X6 Approach: </a:t>
            </a:r>
            <a:r>
              <a:rPr lang="en-GB" dirty="0" smtClean="0">
                <a:latin typeface="Calibri" panose="020F0502020204030204" pitchFamily="34" charset="0"/>
                <a:ea typeface="Calibri" panose="020F0502020204030204" pitchFamily="34" charset="0"/>
                <a:cs typeface="Arial" panose="020B0604020202020204" pitchFamily="34" charset="0"/>
              </a:rPr>
              <a:t>( 3 phases x 2 steps each)</a:t>
            </a:r>
            <a:endParaRPr lang="en-GB"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dirty="0">
                <a:latin typeface="Calibri" panose="020F0502020204030204" pitchFamily="34" charset="0"/>
                <a:ea typeface="Calibri" panose="020F0502020204030204" pitchFamily="34" charset="0"/>
                <a:cs typeface="Arial" panose="020B0604020202020204" pitchFamily="34" charset="0"/>
              </a:rPr>
              <a:t>UNHCR:  Graduation Approach</a:t>
            </a:r>
            <a:r>
              <a:rPr lang="en-GB" dirty="0" smtClean="0">
                <a:latin typeface="Calibri" panose="020F0502020204030204" pitchFamily="34" charset="0"/>
                <a:ea typeface="Calibri" panose="020F0502020204030204" pitchFamily="34" charset="0"/>
                <a:cs typeface="Arial" panose="020B0604020202020204" pitchFamily="34" charset="0"/>
              </a:rPr>
              <a:t>. (relief, building capabilities, self empowerment )</a:t>
            </a:r>
            <a:endParaRPr lang="en-GB"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dirty="0" smtClean="0">
                <a:latin typeface="Calibri" panose="020F0502020204030204" pitchFamily="34" charset="0"/>
                <a:ea typeface="Calibri" panose="020F0502020204030204" pitchFamily="34" charset="0"/>
                <a:cs typeface="Arial" panose="020B0604020202020204" pitchFamily="34" charset="0"/>
              </a:rPr>
              <a:t>Other ideas: </a:t>
            </a:r>
            <a:r>
              <a:rPr lang="en-GB" dirty="0">
                <a:latin typeface="Calibri" panose="020F0502020204030204" pitchFamily="34" charset="0"/>
                <a:ea typeface="Calibri" panose="020F0502020204030204" pitchFamily="34" charset="0"/>
                <a:cs typeface="Arial" panose="020B0604020202020204" pitchFamily="34" charset="0"/>
              </a:rPr>
              <a:t>community wealth development, individual wealth development and preservation, social impact </a:t>
            </a:r>
            <a:r>
              <a:rPr lang="en-GB" dirty="0" smtClean="0">
                <a:latin typeface="Calibri" panose="020F0502020204030204" pitchFamily="34" charset="0"/>
                <a:ea typeface="Calibri" panose="020F0502020204030204" pitchFamily="34" charset="0"/>
                <a:cs typeface="Arial" panose="020B0604020202020204" pitchFamily="34" charset="0"/>
              </a:rPr>
              <a:t>investment.</a:t>
            </a:r>
          </a:p>
          <a:p>
            <a:pPr>
              <a:lnSpc>
                <a:spcPct val="107000"/>
              </a:lnSpc>
              <a:spcAft>
                <a:spcPts val="800"/>
              </a:spcAft>
            </a:pPr>
            <a:r>
              <a:rPr lang="en-GB" dirty="0" smtClean="0">
                <a:latin typeface="Calibri" panose="020F0502020204030204" pitchFamily="34" charset="0"/>
                <a:ea typeface="Calibri" panose="020F0502020204030204" pitchFamily="34" charset="0"/>
                <a:cs typeface="Arial" panose="020B0604020202020204" pitchFamily="34" charset="0"/>
              </a:rPr>
              <a:t> Examples: ABCD and </a:t>
            </a:r>
            <a:r>
              <a:rPr lang="en-GB" dirty="0">
                <a:latin typeface="Calibri" panose="020F0502020204030204" pitchFamily="34" charset="0"/>
                <a:ea typeface="Calibri" panose="020F0502020204030204" pitchFamily="34" charset="0"/>
                <a:cs typeface="Arial" panose="020B0604020202020204" pitchFamily="34" charset="0"/>
              </a:rPr>
              <a:t>the Cleveland </a:t>
            </a:r>
            <a:r>
              <a:rPr lang="en-GB" dirty="0" smtClean="0">
                <a:latin typeface="Calibri" panose="020F0502020204030204" pitchFamily="34" charset="0"/>
                <a:ea typeface="Calibri" panose="020F0502020204030204" pitchFamily="34" charset="0"/>
                <a:cs typeface="Arial" panose="020B0604020202020204" pitchFamily="34" charset="0"/>
              </a:rPr>
              <a:t>Model </a:t>
            </a:r>
            <a:r>
              <a:rPr lang="en-GB" dirty="0">
                <a:latin typeface="Calibri" panose="020F0502020204030204" pitchFamily="34" charset="0"/>
                <a:ea typeface="Calibri" panose="020F0502020204030204" pitchFamily="34" charset="0"/>
                <a:cs typeface="Arial" panose="020B0604020202020204" pitchFamily="34" charset="0"/>
              </a:rPr>
              <a:t>(Show the Cleveland Model and the video clip from John McKnight (from Goa Festival)</a:t>
            </a:r>
          </a:p>
          <a:p>
            <a:pPr>
              <a:lnSpc>
                <a:spcPct val="107000"/>
              </a:lnSpc>
              <a:spcAft>
                <a:spcPts val="800"/>
              </a:spcAft>
            </a:pPr>
            <a:r>
              <a:rPr lang="en-GB" dirty="0">
                <a:latin typeface="Calibri" panose="020F0502020204030204" pitchFamily="34" charset="0"/>
                <a:ea typeface="Calibri" panose="020F0502020204030204" pitchFamily="34" charset="0"/>
                <a:cs typeface="Arial" panose="020B0604020202020204" pitchFamily="34" charset="0"/>
              </a:rPr>
              <a:t>Reference: </a:t>
            </a:r>
            <a:r>
              <a:rPr lang="en-GB" u="sng" dirty="0">
                <a:solidFill>
                  <a:srgbClr val="0563C1"/>
                </a:solidFill>
                <a:latin typeface="Calibri" panose="020F0502020204030204" pitchFamily="34" charset="0"/>
                <a:ea typeface="Calibri" panose="020F0502020204030204" pitchFamily="34" charset="0"/>
                <a:cs typeface="Arial" panose="020B0604020202020204" pitchFamily="34" charset="0"/>
                <a:hlinkClick r:id="rId2"/>
              </a:rPr>
              <a:t>www.community-wealth.org</a:t>
            </a:r>
            <a:r>
              <a:rPr lang="en-GB" dirty="0">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r>
              <a:rPr lang="en-GB" dirty="0">
                <a:latin typeface="Calibri" panose="020F0502020204030204" pitchFamily="34" charset="0"/>
                <a:ea typeface="Calibri" panose="020F0502020204030204" pitchFamily="34" charset="0"/>
                <a:cs typeface="Arial" panose="020B0604020202020204" pitchFamily="34" charset="0"/>
              </a:rPr>
              <a:t>Reference: </a:t>
            </a:r>
            <a:r>
              <a:rPr lang="en-GB" u="sng" dirty="0">
                <a:solidFill>
                  <a:srgbClr val="0563C1"/>
                </a:solidFill>
                <a:latin typeface="Calibri" panose="020F0502020204030204" pitchFamily="34" charset="0"/>
                <a:ea typeface="Calibri" panose="020F0502020204030204" pitchFamily="34" charset="0"/>
                <a:cs typeface="Arial" panose="020B0604020202020204" pitchFamily="34" charset="0"/>
                <a:hlinkClick r:id="rId3"/>
              </a:rPr>
              <a:t>https://resources.depaul.edu/abcd-institute</a:t>
            </a:r>
            <a:r>
              <a:rPr lang="en-GB" dirty="0">
                <a:latin typeface="Calibri" panose="020F0502020204030204" pitchFamily="34" charset="0"/>
                <a:ea typeface="Calibri" panose="020F0502020204030204" pitchFamily="34" charset="0"/>
                <a:cs typeface="Arial" panose="020B0604020202020204" pitchFamily="34" charset="0"/>
              </a:rPr>
              <a:t>. </a:t>
            </a:r>
          </a:p>
          <a:p>
            <a:endParaRPr lang="en-GB" dirty="0"/>
          </a:p>
        </p:txBody>
      </p:sp>
    </p:spTree>
    <p:extLst>
      <p:ext uri="{BB962C8B-B14F-4D97-AF65-F5344CB8AC3E}">
        <p14:creationId xmlns:p14="http://schemas.microsoft.com/office/powerpoint/2010/main" val="22202314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From Local to Global</a:t>
            </a:r>
            <a:endParaRPr lang="en-GB" dirty="0"/>
          </a:p>
        </p:txBody>
      </p:sp>
      <p:sp>
        <p:nvSpPr>
          <p:cNvPr id="3" name="Content Placeholder 2"/>
          <p:cNvSpPr>
            <a:spLocks noGrp="1"/>
          </p:cNvSpPr>
          <p:nvPr>
            <p:ph idx="1"/>
          </p:nvPr>
        </p:nvSpPr>
        <p:spPr/>
        <p:txBody>
          <a:bodyPr/>
          <a:lstStyle/>
          <a:p>
            <a:r>
              <a:rPr lang="en-CA" dirty="0" smtClean="0"/>
              <a:t>While taking action at the Local Level is the Key First Step we need to bear in mind what is happening at state, national and global levels as these all interact and provide constraints and opportunities.</a:t>
            </a:r>
          </a:p>
          <a:p>
            <a:r>
              <a:rPr lang="en-CA" dirty="0" smtClean="0"/>
              <a:t>State Level : Empire Funds. </a:t>
            </a:r>
            <a:r>
              <a:rPr lang="en-CA" dirty="0"/>
              <a:t> </a:t>
            </a:r>
            <a:r>
              <a:rPr lang="en-CA" dirty="0" smtClean="0"/>
              <a:t>Education Boards. Other assets and challenges.</a:t>
            </a:r>
          </a:p>
          <a:p>
            <a:r>
              <a:rPr lang="en-CA" dirty="0" smtClean="0"/>
              <a:t>National Level: Existing and Emerging Policies creating new constraints and opportunities. Instructional Practices.</a:t>
            </a:r>
          </a:p>
          <a:p>
            <a:r>
              <a:rPr lang="en-CA" dirty="0" smtClean="0"/>
              <a:t>Global Level: International Practices. Civilizational narratives.</a:t>
            </a:r>
            <a:endParaRPr lang="en-GB" dirty="0"/>
          </a:p>
        </p:txBody>
      </p:sp>
    </p:spTree>
    <p:extLst>
      <p:ext uri="{BB962C8B-B14F-4D97-AF65-F5344CB8AC3E}">
        <p14:creationId xmlns:p14="http://schemas.microsoft.com/office/powerpoint/2010/main" val="32489170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Eight Structural Flaws in the Western World View. Jeremy Lent 2107: The Patterning Instinct (</a:t>
            </a:r>
            <a:r>
              <a:rPr lang="en-CA" dirty="0" err="1" smtClean="0"/>
              <a:t>Tikkun</a:t>
            </a:r>
            <a:r>
              <a:rPr lang="en-CA" dirty="0" smtClean="0"/>
              <a:t>)</a:t>
            </a:r>
            <a:endParaRPr lang="en-GB" dirty="0"/>
          </a:p>
        </p:txBody>
      </p:sp>
      <p:sp>
        <p:nvSpPr>
          <p:cNvPr id="3" name="Text Placeholder 2"/>
          <p:cNvSpPr>
            <a:spLocks noGrp="1"/>
          </p:cNvSpPr>
          <p:nvPr>
            <p:ph type="body" idx="1"/>
          </p:nvPr>
        </p:nvSpPr>
        <p:spPr/>
        <p:txBody>
          <a:bodyPr/>
          <a:lstStyle/>
          <a:p>
            <a:r>
              <a:rPr lang="en-CA" dirty="0" smtClean="0"/>
              <a:t>Structural Flaw</a:t>
            </a:r>
            <a:endParaRPr lang="en-GB"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3757643396"/>
              </p:ext>
            </p:extLst>
          </p:nvPr>
        </p:nvGraphicFramePr>
        <p:xfrm>
          <a:off x="839788" y="2505074"/>
          <a:ext cx="4010183" cy="4020604"/>
        </p:xfrm>
        <a:graphic>
          <a:graphicData uri="http://schemas.openxmlformats.org/drawingml/2006/table">
            <a:tbl>
              <a:tblPr firstRow="1" firstCol="1" bandRow="1"/>
              <a:tblGrid>
                <a:gridCol w="4010183"/>
              </a:tblGrid>
              <a:tr h="352879">
                <a:tc>
                  <a:txBody>
                    <a:bodyPr/>
                    <a:lstStyle/>
                    <a:p>
                      <a:pPr>
                        <a:lnSpc>
                          <a:spcPct val="107000"/>
                        </a:lnSpc>
                        <a:spcAft>
                          <a:spcPts val="0"/>
                        </a:spcAft>
                      </a:pPr>
                      <a:r>
                        <a:rPr lang="en-GB" sz="2000" b="1" dirty="0">
                          <a:effectLst/>
                          <a:latin typeface="Calibri" panose="020F0502020204030204" pitchFamily="34" charset="0"/>
                          <a:ea typeface="Calibri" panose="020F0502020204030204" pitchFamily="34" charset="0"/>
                          <a:cs typeface="Arial" panose="020B0604020202020204" pitchFamily="34" charset="0"/>
                        </a:rPr>
                        <a:t>1</a:t>
                      </a:r>
                      <a:r>
                        <a:rPr lang="en-GB" sz="2000" dirty="0">
                          <a:effectLst/>
                          <a:latin typeface="Calibri" panose="020F0502020204030204" pitchFamily="34" charset="0"/>
                          <a:ea typeface="Calibri" panose="020F0502020204030204" pitchFamily="34" charset="0"/>
                          <a:cs typeface="Arial" panose="020B0604020202020204" pitchFamily="34" charset="0"/>
                        </a:rPr>
                        <a:t>. Humans are fundamentally Selfish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2879">
                <a:tc>
                  <a:txBody>
                    <a:bodyPr/>
                    <a:lstStyle/>
                    <a:p>
                      <a:pPr>
                        <a:lnSpc>
                          <a:spcPct val="107000"/>
                        </a:lnSpc>
                        <a:spcAft>
                          <a:spcPts val="0"/>
                        </a:spcAft>
                      </a:pPr>
                      <a:r>
                        <a:rPr lang="en-GB" sz="2000" dirty="0">
                          <a:effectLst/>
                          <a:latin typeface="Calibri" panose="020F0502020204030204" pitchFamily="34" charset="0"/>
                          <a:ea typeface="Calibri" panose="020F0502020204030204" pitchFamily="34" charset="0"/>
                          <a:cs typeface="Arial" panose="020B0604020202020204" pitchFamily="34" charset="0"/>
                        </a:rPr>
                        <a:t>2. Genes are fundamentally selfish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2879">
                <a:tc>
                  <a:txBody>
                    <a:bodyPr/>
                    <a:lstStyle/>
                    <a:p>
                      <a:pPr>
                        <a:lnSpc>
                          <a:spcPct val="107000"/>
                        </a:lnSpc>
                        <a:spcAft>
                          <a:spcPts val="0"/>
                        </a:spcAft>
                      </a:pPr>
                      <a:r>
                        <a:rPr lang="en-GB" sz="2000" dirty="0">
                          <a:effectLst/>
                          <a:latin typeface="Calibri" panose="020F0502020204030204" pitchFamily="34" charset="0"/>
                          <a:ea typeface="Calibri" panose="020F0502020204030204" pitchFamily="34" charset="0"/>
                          <a:cs typeface="Arial" panose="020B0604020202020204" pitchFamily="34" charset="0"/>
                        </a:rPr>
                        <a:t>3. Humans are separate from nature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2879">
                <a:tc>
                  <a:txBody>
                    <a:bodyPr/>
                    <a:lstStyle/>
                    <a:p>
                      <a:pPr>
                        <a:lnSpc>
                          <a:spcPct val="107000"/>
                        </a:lnSpc>
                        <a:spcAft>
                          <a:spcPts val="0"/>
                        </a:spcAft>
                      </a:pPr>
                      <a:r>
                        <a:rPr lang="en-GB" sz="2000" dirty="0">
                          <a:effectLst/>
                          <a:latin typeface="Calibri" panose="020F0502020204030204" pitchFamily="34" charset="0"/>
                          <a:ea typeface="Calibri" panose="020F0502020204030204" pitchFamily="34" charset="0"/>
                          <a:cs typeface="Arial" panose="020B0604020202020204" pitchFamily="34" charset="0"/>
                        </a:rPr>
                        <a:t>4. Nature is a machine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2879">
                <a:tc>
                  <a:txBody>
                    <a:bodyPr/>
                    <a:lstStyle/>
                    <a:p>
                      <a:pPr>
                        <a:lnSpc>
                          <a:spcPct val="107000"/>
                        </a:lnSpc>
                        <a:spcAft>
                          <a:spcPts val="0"/>
                        </a:spcAft>
                      </a:pPr>
                      <a:r>
                        <a:rPr lang="en-GB" sz="2000" dirty="0">
                          <a:effectLst/>
                          <a:latin typeface="Calibri" panose="020F0502020204030204" pitchFamily="34" charset="0"/>
                          <a:ea typeface="Calibri" panose="020F0502020204030204" pitchFamily="34" charset="0"/>
                          <a:cs typeface="Arial" panose="020B0604020202020204" pitchFamily="34" charset="0"/>
                        </a:rPr>
                        <a:t>5. GDP is a good measure of prosperity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2879">
                <a:tc>
                  <a:txBody>
                    <a:bodyPr/>
                    <a:lstStyle/>
                    <a:p>
                      <a:pPr>
                        <a:lnSpc>
                          <a:spcPct val="107000"/>
                        </a:lnSpc>
                        <a:spcAft>
                          <a:spcPts val="0"/>
                        </a:spcAft>
                      </a:pPr>
                      <a:r>
                        <a:rPr lang="en-GB" sz="2000" dirty="0">
                          <a:effectLst/>
                          <a:latin typeface="Calibri" panose="020F0502020204030204" pitchFamily="34" charset="0"/>
                          <a:ea typeface="Calibri" panose="020F0502020204030204" pitchFamily="34" charset="0"/>
                          <a:cs typeface="Arial" panose="020B0604020202020204" pitchFamily="34" charset="0"/>
                        </a:rPr>
                        <a:t>6. The earth can support limitless growth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2879">
                <a:tc>
                  <a:txBody>
                    <a:bodyPr/>
                    <a:lstStyle/>
                    <a:p>
                      <a:pPr>
                        <a:lnSpc>
                          <a:spcPct val="107000"/>
                        </a:lnSpc>
                        <a:spcAft>
                          <a:spcPts val="0"/>
                        </a:spcAft>
                      </a:pPr>
                      <a:r>
                        <a:rPr lang="en-GB" sz="2000" dirty="0">
                          <a:effectLst/>
                          <a:latin typeface="Calibri" panose="020F0502020204030204" pitchFamily="34" charset="0"/>
                          <a:ea typeface="Calibri" panose="020F0502020204030204" pitchFamily="34" charset="0"/>
                          <a:cs typeface="Arial" panose="020B0604020202020204" pitchFamily="34" charset="0"/>
                        </a:rPr>
                        <a:t>7. Technology has the </a:t>
                      </a:r>
                      <a:r>
                        <a:rPr lang="en-GB" sz="2000" dirty="0" smtClean="0">
                          <a:effectLst/>
                          <a:latin typeface="Calibri" panose="020F0502020204030204" pitchFamily="34" charset="0"/>
                          <a:ea typeface="Calibri" panose="020F0502020204030204" pitchFamily="34" charset="0"/>
                          <a:cs typeface="Arial" panose="020B0604020202020204" pitchFamily="34" charset="0"/>
                        </a:rPr>
                        <a:t>solution</a:t>
                      </a:r>
                    </a:p>
                    <a:p>
                      <a:pPr>
                        <a:lnSpc>
                          <a:spcPct val="107000"/>
                        </a:lnSpc>
                        <a:spcAft>
                          <a:spcPts val="0"/>
                        </a:spcAft>
                      </a:pPr>
                      <a:endParaRPr lang="en-CA" sz="20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CA" sz="2000" dirty="0" smtClean="0">
                          <a:effectLst/>
                          <a:latin typeface="Calibri" panose="020F0502020204030204" pitchFamily="34" charset="0"/>
                          <a:ea typeface="Calibri" panose="020F0502020204030204" pitchFamily="34" charset="0"/>
                          <a:cs typeface="Arial" panose="020B0604020202020204" pitchFamily="34" charset="0"/>
                        </a:rPr>
                        <a:t>8. The Universe  is essentially meaningless</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ext Placeholder 4"/>
          <p:cNvSpPr>
            <a:spLocks noGrp="1"/>
          </p:cNvSpPr>
          <p:nvPr>
            <p:ph type="body" sz="quarter" idx="3"/>
          </p:nvPr>
        </p:nvSpPr>
        <p:spPr/>
        <p:txBody>
          <a:bodyPr/>
          <a:lstStyle/>
          <a:p>
            <a:r>
              <a:rPr lang="en-CA" dirty="0" smtClean="0"/>
              <a:t>New Foundation</a:t>
            </a:r>
            <a:endParaRPr lang="en-GB" dirty="0"/>
          </a:p>
        </p:txBody>
      </p:sp>
      <p:graphicFrame>
        <p:nvGraphicFramePr>
          <p:cNvPr id="8" name="Content Placeholder 7"/>
          <p:cNvGraphicFramePr>
            <a:graphicFrameLocks noGrp="1"/>
          </p:cNvGraphicFramePr>
          <p:nvPr>
            <p:ph sz="quarter" idx="4"/>
            <p:extLst>
              <p:ext uri="{D42A27DB-BD31-4B8C-83A1-F6EECF244321}">
                <p14:modId xmlns:p14="http://schemas.microsoft.com/office/powerpoint/2010/main" val="2820697473"/>
              </p:ext>
            </p:extLst>
          </p:nvPr>
        </p:nvGraphicFramePr>
        <p:xfrm>
          <a:off x="5445457" y="2505074"/>
          <a:ext cx="4739425" cy="3968678"/>
        </p:xfrm>
        <a:graphic>
          <a:graphicData uri="http://schemas.openxmlformats.org/drawingml/2006/table">
            <a:tbl>
              <a:tblPr firstRow="1" firstCol="1" bandRow="1"/>
              <a:tblGrid>
                <a:gridCol w="4739425"/>
              </a:tblGrid>
              <a:tr h="0">
                <a:tc>
                  <a:txBody>
                    <a:bodyPr/>
                    <a:lstStyle/>
                    <a:p>
                      <a:pPr>
                        <a:lnSpc>
                          <a:spcPct val="107000"/>
                        </a:lnSpc>
                        <a:spcAft>
                          <a:spcPts val="0"/>
                        </a:spcAft>
                      </a:pPr>
                      <a:r>
                        <a:rPr lang="en-GB" sz="2000" dirty="0">
                          <a:effectLst/>
                          <a:latin typeface="Calibri" panose="020F0502020204030204" pitchFamily="34" charset="0"/>
                          <a:ea typeface="Calibri" panose="020F0502020204030204" pitchFamily="34" charset="0"/>
                          <a:cs typeface="Arial" panose="020B0604020202020204" pitchFamily="34" charset="0"/>
                        </a:rPr>
                        <a:t>Humans are fundamentally cooperative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564">
                <a:tc>
                  <a:txBody>
                    <a:bodyPr/>
                    <a:lstStyle/>
                    <a:p>
                      <a:pPr>
                        <a:lnSpc>
                          <a:spcPct val="107000"/>
                        </a:lnSpc>
                        <a:spcAft>
                          <a:spcPts val="0"/>
                        </a:spcAft>
                      </a:pPr>
                      <a:r>
                        <a:rPr lang="en-GB" sz="2000">
                          <a:effectLst/>
                          <a:latin typeface="Calibri" panose="020F0502020204030204" pitchFamily="34" charset="0"/>
                          <a:ea typeface="Calibri" panose="020F0502020204030204" pitchFamily="34" charset="0"/>
                          <a:cs typeface="Arial" panose="020B0604020202020204" pitchFamily="34" charset="0"/>
                        </a:rPr>
                        <a:t>Nature is a network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0943">
                <a:tc>
                  <a:txBody>
                    <a:bodyPr/>
                    <a:lstStyle/>
                    <a:p>
                      <a:pPr>
                        <a:lnSpc>
                          <a:spcPct val="107000"/>
                        </a:lnSpc>
                        <a:spcAft>
                          <a:spcPts val="0"/>
                        </a:spcAft>
                      </a:pPr>
                      <a:r>
                        <a:rPr lang="en-GB" sz="2000">
                          <a:effectLst/>
                          <a:latin typeface="Calibri" panose="020F0502020204030204" pitchFamily="34" charset="0"/>
                          <a:ea typeface="Calibri" panose="020F0502020204030204" pitchFamily="34" charset="0"/>
                          <a:cs typeface="Arial" panose="020B0604020202020204" pitchFamily="34" charset="0"/>
                        </a:rPr>
                        <a:t>Humans are an integral part of nature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5448">
                <a:tc>
                  <a:txBody>
                    <a:bodyPr/>
                    <a:lstStyle/>
                    <a:p>
                      <a:pPr>
                        <a:lnSpc>
                          <a:spcPct val="107000"/>
                        </a:lnSpc>
                        <a:spcAft>
                          <a:spcPts val="0"/>
                        </a:spcAft>
                      </a:pPr>
                      <a:r>
                        <a:rPr lang="en-GB" sz="2000">
                          <a:effectLst/>
                          <a:latin typeface="Calibri" panose="020F0502020204030204" pitchFamily="34" charset="0"/>
                          <a:ea typeface="Calibri" panose="020F0502020204030204" pitchFamily="34" charset="0"/>
                          <a:cs typeface="Arial" panose="020B0604020202020204" pitchFamily="34" charset="0"/>
                        </a:rPr>
                        <a:t>Nature is a self-generating fractal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3548">
                <a:tc>
                  <a:txBody>
                    <a:bodyPr/>
                    <a:lstStyle/>
                    <a:p>
                      <a:pPr>
                        <a:lnSpc>
                          <a:spcPct val="107000"/>
                        </a:lnSpc>
                        <a:spcAft>
                          <a:spcPts val="0"/>
                        </a:spcAft>
                      </a:pPr>
                      <a:r>
                        <a:rPr lang="en-GB" sz="2000" dirty="0">
                          <a:effectLst/>
                          <a:latin typeface="Calibri" panose="020F0502020204030204" pitchFamily="34" charset="0"/>
                          <a:ea typeface="Calibri" panose="020F0502020204030204" pitchFamily="34" charset="0"/>
                          <a:cs typeface="Arial" panose="020B0604020202020204" pitchFamily="34" charset="0"/>
                        </a:rPr>
                        <a:t>Measure a country’s genuine progress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5092">
                <a:tc>
                  <a:txBody>
                    <a:bodyPr/>
                    <a:lstStyle/>
                    <a:p>
                      <a:pPr>
                        <a:lnSpc>
                          <a:spcPct val="107000"/>
                        </a:lnSpc>
                        <a:spcAft>
                          <a:spcPts val="0"/>
                        </a:spcAft>
                      </a:pPr>
                      <a:r>
                        <a:rPr lang="en-GB" sz="2000" dirty="0">
                          <a:effectLst/>
                          <a:latin typeface="Calibri" panose="020F0502020204030204" pitchFamily="34" charset="0"/>
                          <a:ea typeface="Calibri" panose="020F0502020204030204" pitchFamily="34" charset="0"/>
                          <a:cs typeface="Arial" panose="020B0604020202020204" pitchFamily="34" charset="0"/>
                        </a:rPr>
                        <a:t>Growth quality, not consumption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41947">
                <a:tc>
                  <a:txBody>
                    <a:bodyPr/>
                    <a:lstStyle/>
                    <a:p>
                      <a:pPr>
                        <a:lnSpc>
                          <a:spcPct val="107000"/>
                        </a:lnSpc>
                        <a:spcAft>
                          <a:spcPts val="0"/>
                        </a:spcAft>
                      </a:pPr>
                      <a:r>
                        <a:rPr lang="en-GB" sz="2000" dirty="0">
                          <a:effectLst/>
                          <a:latin typeface="Calibri" panose="020F0502020204030204" pitchFamily="34" charset="0"/>
                          <a:ea typeface="Calibri" panose="020F0502020204030204" pitchFamily="34" charset="0"/>
                          <a:cs typeface="Arial" panose="020B0604020202020204" pitchFamily="34" charset="0"/>
                        </a:rPr>
                        <a:t>Systemic change, not techno </a:t>
                      </a:r>
                      <a:r>
                        <a:rPr lang="en-GB" sz="2000" dirty="0" smtClean="0">
                          <a:effectLst/>
                          <a:latin typeface="Calibri" panose="020F0502020204030204" pitchFamily="34" charset="0"/>
                          <a:ea typeface="Calibri" panose="020F0502020204030204" pitchFamily="34" charset="0"/>
                          <a:cs typeface="Arial" panose="020B0604020202020204" pitchFamily="34" charset="0"/>
                        </a:rPr>
                        <a:t>fix</a:t>
                      </a:r>
                    </a:p>
                    <a:p>
                      <a:pPr>
                        <a:lnSpc>
                          <a:spcPct val="107000"/>
                        </a:lnSpc>
                        <a:spcAft>
                          <a:spcPts val="0"/>
                        </a:spcAft>
                      </a:pPr>
                      <a:endParaRPr lang="en-GB" sz="20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CA" sz="2000" dirty="0" smtClean="0">
                          <a:effectLst/>
                          <a:latin typeface="Calibri" panose="020F0502020204030204" pitchFamily="34" charset="0"/>
                          <a:ea typeface="Calibri" panose="020F0502020204030204" pitchFamily="34" charset="0"/>
                          <a:cs typeface="Arial" panose="020B0604020202020204" pitchFamily="34" charset="0"/>
                        </a:rPr>
                        <a:t>The Universe</a:t>
                      </a:r>
                      <a:r>
                        <a:rPr lang="en-CA" sz="2000" baseline="0" dirty="0" smtClean="0">
                          <a:effectLst/>
                          <a:latin typeface="Calibri" panose="020F0502020204030204" pitchFamily="34" charset="0"/>
                          <a:ea typeface="Calibri" panose="020F0502020204030204" pitchFamily="34" charset="0"/>
                          <a:cs typeface="Arial" panose="020B0604020202020204" pitchFamily="34" charset="0"/>
                        </a:rPr>
                        <a:t> as a web of meaning</a:t>
                      </a:r>
                      <a:endParaRPr lang="en-GB"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100741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Conclusions: </a:t>
            </a:r>
            <a:r>
              <a:rPr lang="en-CA" dirty="0" smtClean="0"/>
              <a:t>Implications</a:t>
            </a:r>
            <a:r>
              <a:rPr lang="en-CA" dirty="0"/>
              <a:t> </a:t>
            </a:r>
            <a:r>
              <a:rPr lang="en-CA" dirty="0" smtClean="0"/>
              <a:t>for WTN.</a:t>
            </a:r>
            <a:endParaRPr lang="en-GB" dirty="0"/>
          </a:p>
        </p:txBody>
      </p:sp>
      <p:sp>
        <p:nvSpPr>
          <p:cNvPr id="3" name="Content Placeholder 2"/>
          <p:cNvSpPr>
            <a:spLocks noGrp="1"/>
          </p:cNvSpPr>
          <p:nvPr>
            <p:ph idx="1"/>
          </p:nvPr>
        </p:nvSpPr>
        <p:spPr/>
        <p:txBody>
          <a:bodyPr>
            <a:normAutofit fontScale="77500" lnSpcReduction="20000"/>
          </a:bodyPr>
          <a:lstStyle/>
          <a:p>
            <a:r>
              <a:rPr lang="en-CA" sz="3200" b="1" dirty="0" smtClean="0"/>
              <a:t>For LOCAL level Action ( </a:t>
            </a:r>
            <a:r>
              <a:rPr lang="en-CA" sz="3200" b="1" dirty="0" smtClean="0"/>
              <a:t>Owego /Syracuse</a:t>
            </a:r>
            <a:r>
              <a:rPr lang="en-CA" sz="3200" dirty="0" smtClean="0"/>
              <a:t>) </a:t>
            </a:r>
            <a:r>
              <a:rPr lang="en-CA" sz="3200" dirty="0" smtClean="0"/>
              <a:t>:</a:t>
            </a:r>
            <a:r>
              <a:rPr lang="en-GB" sz="3200" dirty="0" smtClean="0">
                <a:latin typeface="Calibri" panose="020F0502020204030204" pitchFamily="34" charset="0"/>
                <a:ea typeface="Calibri" panose="020F0502020204030204" pitchFamily="34" charset="0"/>
                <a:cs typeface="Arial" panose="020B0604020202020204" pitchFamily="34" charset="0"/>
              </a:rPr>
              <a:t> Introducing </a:t>
            </a:r>
            <a:r>
              <a:rPr lang="en-GB" sz="3200" dirty="0">
                <a:latin typeface="Calibri" panose="020F0502020204030204" pitchFamily="34" charset="0"/>
                <a:ea typeface="Calibri" panose="020F0502020204030204" pitchFamily="34" charset="0"/>
                <a:cs typeface="Arial" panose="020B0604020202020204" pitchFamily="34" charset="0"/>
              </a:rPr>
              <a:t>and catalysing some of </a:t>
            </a:r>
            <a:r>
              <a:rPr lang="en-GB" sz="3200" dirty="0" smtClean="0">
                <a:latin typeface="Calibri" panose="020F0502020204030204" pitchFamily="34" charset="0"/>
                <a:ea typeface="Calibri" panose="020F0502020204030204" pitchFamily="34" charset="0"/>
                <a:cs typeface="Arial" panose="020B0604020202020204" pitchFamily="34" charset="0"/>
              </a:rPr>
              <a:t>the ideas on wealth creation </a:t>
            </a:r>
            <a:r>
              <a:rPr lang="en-GB" sz="3200" dirty="0">
                <a:latin typeface="Calibri" panose="020F0502020204030204" pitchFamily="34" charset="0"/>
                <a:ea typeface="Calibri" panose="020F0502020204030204" pitchFamily="34" charset="0"/>
                <a:cs typeface="Arial" panose="020B0604020202020204" pitchFamily="34" charset="0"/>
              </a:rPr>
              <a:t>through strategic </a:t>
            </a:r>
            <a:r>
              <a:rPr lang="en-GB" sz="3200" dirty="0" smtClean="0">
                <a:latin typeface="Calibri" panose="020F0502020204030204" pitchFamily="34" charset="0"/>
                <a:ea typeface="Calibri" panose="020F0502020204030204" pitchFamily="34" charset="0"/>
                <a:cs typeface="Arial" panose="020B0604020202020204" pitchFamily="34" charset="0"/>
              </a:rPr>
              <a:t>partnership with the OCAPTF building on WTN’s work on character education</a:t>
            </a:r>
            <a:r>
              <a:rPr lang="en-GB" sz="3200" dirty="0" smtClean="0">
                <a:latin typeface="Calibri" panose="020F0502020204030204" pitchFamily="34" charset="0"/>
                <a:ea typeface="Calibri" panose="020F0502020204030204" pitchFamily="34" charset="0"/>
                <a:cs typeface="Arial" panose="020B0604020202020204" pitchFamily="34" charset="0"/>
              </a:rPr>
              <a:t>. Linking shifts in character, school culture, and </a:t>
            </a:r>
            <a:r>
              <a:rPr lang="en-GB" sz="3200" dirty="0" smtClean="0">
                <a:latin typeface="Calibri" panose="020F0502020204030204" pitchFamily="34" charset="0"/>
                <a:ea typeface="Calibri" panose="020F0502020204030204" pitchFamily="34" charset="0"/>
                <a:cs typeface="Arial" panose="020B0604020202020204" pitchFamily="34" charset="0"/>
              </a:rPr>
              <a:t>academic outcomes to poverty reduction and sustainable livelihoods :  jobs, small businesses, vision, energy , drive.  </a:t>
            </a:r>
            <a:endParaRPr lang="en-GB" sz="3200" dirty="0" smtClean="0">
              <a:latin typeface="Calibri" panose="020F0502020204030204" pitchFamily="34" charset="0"/>
              <a:ea typeface="Calibri" panose="020F0502020204030204" pitchFamily="34" charset="0"/>
              <a:cs typeface="Arial" panose="020B0604020202020204" pitchFamily="34" charset="0"/>
            </a:endParaRPr>
          </a:p>
          <a:p>
            <a:endParaRPr lang="en-CA" sz="3200" dirty="0" smtClean="0">
              <a:latin typeface="Calibri" panose="020F0502020204030204" pitchFamily="34" charset="0"/>
              <a:cs typeface="Arial" panose="020B0604020202020204" pitchFamily="34" charset="0"/>
            </a:endParaRPr>
          </a:p>
          <a:p>
            <a:r>
              <a:rPr lang="en-CA" sz="3200" b="1" dirty="0" smtClean="0">
                <a:latin typeface="Calibri" panose="020F0502020204030204" pitchFamily="34" charset="0"/>
                <a:cs typeface="Arial" panose="020B0604020202020204" pitchFamily="34" charset="0"/>
              </a:rPr>
              <a:t>For </a:t>
            </a:r>
            <a:r>
              <a:rPr lang="en-CA" sz="3200" b="1" dirty="0" smtClean="0">
                <a:latin typeface="Calibri" panose="020F0502020204030204" pitchFamily="34" charset="0"/>
                <a:cs typeface="Arial" panose="020B0604020202020204" pitchFamily="34" charset="0"/>
              </a:rPr>
              <a:t>GLOBAL Level Action : Next WTN Round Tables/ Panels</a:t>
            </a:r>
            <a:r>
              <a:rPr lang="en-CA" sz="3200" dirty="0" smtClean="0">
                <a:latin typeface="Calibri" panose="020F0502020204030204" pitchFamily="34" charset="0"/>
                <a:cs typeface="Arial" panose="020B0604020202020204" pitchFamily="34" charset="0"/>
              </a:rPr>
              <a:t>:</a:t>
            </a:r>
          </a:p>
          <a:p>
            <a:pPr>
              <a:buFont typeface="Wingdings" panose="05000000000000000000" pitchFamily="2" charset="2"/>
              <a:buChar char="Ø"/>
            </a:pPr>
            <a:r>
              <a:rPr lang="en-CA" sz="3200" dirty="0" smtClean="0">
                <a:latin typeface="Calibri" panose="020F0502020204030204" pitchFamily="34" charset="0"/>
                <a:cs typeface="Arial" panose="020B0604020202020204" pitchFamily="34" charset="0"/>
              </a:rPr>
              <a:t>  </a:t>
            </a:r>
            <a:r>
              <a:rPr lang="en-CA" sz="3200" dirty="0">
                <a:latin typeface="Calibri" panose="020F0502020204030204" pitchFamily="34" charset="0"/>
                <a:cs typeface="Arial" panose="020B0604020202020204" pitchFamily="34" charset="0"/>
              </a:rPr>
              <a:t>W</a:t>
            </a:r>
            <a:r>
              <a:rPr lang="en-CA" sz="3200" dirty="0" smtClean="0">
                <a:latin typeface="Calibri" panose="020F0502020204030204" pitchFamily="34" charset="0"/>
                <a:cs typeface="Arial" panose="020B0604020202020204" pitchFamily="34" charset="0"/>
              </a:rPr>
              <a:t>ith Jeremy Lent on Structural Flaws and New Foundations. </a:t>
            </a:r>
            <a:endParaRPr lang="en-CA" sz="3200" dirty="0">
              <a:latin typeface="Calibri" panose="020F0502020204030204" pitchFamily="34" charset="0"/>
              <a:cs typeface="Arial" panose="020B0604020202020204" pitchFamily="34" charset="0"/>
            </a:endParaRPr>
          </a:p>
          <a:p>
            <a:pPr>
              <a:buFont typeface="Wingdings" panose="05000000000000000000" pitchFamily="2" charset="2"/>
              <a:buChar char="Ø"/>
            </a:pPr>
            <a:r>
              <a:rPr lang="en-CA" sz="3200" dirty="0" smtClean="0">
                <a:latin typeface="Calibri" panose="020F0502020204030204" pitchFamily="34" charset="0"/>
                <a:cs typeface="Arial" panose="020B0604020202020204" pitchFamily="34" charset="0"/>
              </a:rPr>
              <a:t> </a:t>
            </a:r>
            <a:r>
              <a:rPr lang="en-CA" sz="3200" dirty="0">
                <a:latin typeface="Calibri" panose="020F0502020204030204" pitchFamily="34" charset="0"/>
                <a:cs typeface="Arial" panose="020B0604020202020204" pitchFamily="34" charset="0"/>
              </a:rPr>
              <a:t>O</a:t>
            </a:r>
            <a:r>
              <a:rPr lang="en-CA" sz="3200" dirty="0" smtClean="0">
                <a:latin typeface="Calibri" panose="020F0502020204030204" pitchFamily="34" charset="0"/>
                <a:cs typeface="Arial" panose="020B0604020202020204" pitchFamily="34" charset="0"/>
              </a:rPr>
              <a:t>n Science and Non-duality : </a:t>
            </a:r>
            <a:r>
              <a:rPr lang="en-GB" sz="3200" dirty="0">
                <a:latin typeface="Calibri" panose="020F0502020204030204" pitchFamily="34" charset="0"/>
                <a:ea typeface="Calibri" panose="020F0502020204030204" pitchFamily="34" charset="0"/>
                <a:cs typeface="Arial" panose="020B0604020202020204" pitchFamily="34" charset="0"/>
              </a:rPr>
              <a:t>From a </a:t>
            </a:r>
            <a:r>
              <a:rPr lang="en-GB" sz="3200" b="1" dirty="0">
                <a:latin typeface="Calibri" panose="020F0502020204030204" pitchFamily="34" charset="0"/>
                <a:ea typeface="Calibri" panose="020F0502020204030204" pitchFamily="34" charset="0"/>
                <a:cs typeface="Arial" panose="020B0604020202020204" pitchFamily="34" charset="0"/>
              </a:rPr>
              <a:t>dualistic world</a:t>
            </a:r>
            <a:r>
              <a:rPr lang="en-GB" sz="3200" dirty="0">
                <a:latin typeface="Calibri" panose="020F0502020204030204" pitchFamily="34" charset="0"/>
                <a:ea typeface="Calibri" panose="020F0502020204030204" pitchFamily="34" charset="0"/>
                <a:cs typeface="Arial" panose="020B0604020202020204" pitchFamily="34" charset="0"/>
              </a:rPr>
              <a:t>: I and the other; me and you, to </a:t>
            </a:r>
            <a:r>
              <a:rPr lang="en-GB" sz="3200" b="1" dirty="0">
                <a:latin typeface="Calibri" panose="020F0502020204030204" pitchFamily="34" charset="0"/>
                <a:ea typeface="Calibri" panose="020F0502020204030204" pitchFamily="34" charset="0"/>
                <a:cs typeface="Arial" panose="020B0604020202020204" pitchFamily="34" charset="0"/>
              </a:rPr>
              <a:t>non-dualism</a:t>
            </a:r>
            <a:r>
              <a:rPr lang="en-GB" sz="3200" dirty="0">
                <a:latin typeface="Calibri" panose="020F0502020204030204" pitchFamily="34" charset="0"/>
                <a:ea typeface="Calibri" panose="020F0502020204030204" pitchFamily="34" charset="0"/>
                <a:cs typeface="Arial" panose="020B0604020202020204" pitchFamily="34" charset="0"/>
              </a:rPr>
              <a:t>.  The pure knowing awareness, the infinite consciousness from which we all arise, and the fiction of the separate self. We need to share stories that teach this; and help the world arise from a narrative that leads to selfishness, greed, etc.  Science and non-dualism is an excellent entry point for the western world. (</a:t>
            </a:r>
            <a:r>
              <a:rPr lang="en-GB" sz="3200" u="sng" dirty="0">
                <a:solidFill>
                  <a:srgbClr val="0563C1"/>
                </a:solidFill>
                <a:latin typeface="Calibri" panose="020F0502020204030204" pitchFamily="34" charset="0"/>
                <a:ea typeface="Calibri" panose="020F0502020204030204" pitchFamily="34" charset="0"/>
                <a:cs typeface="Arial" panose="020B0604020202020204" pitchFamily="34" charset="0"/>
                <a:hlinkClick r:id="rId2"/>
              </a:rPr>
              <a:t>www.scienceandnonduality.com</a:t>
            </a:r>
            <a:r>
              <a:rPr lang="en-GB" sz="3200" dirty="0">
                <a:latin typeface="Calibri" panose="020F0502020204030204" pitchFamily="34" charset="0"/>
                <a:ea typeface="Calibri" panose="020F0502020204030204" pitchFamily="34" charset="0"/>
                <a:cs typeface="Arial" panose="020B0604020202020204" pitchFamily="34" charset="0"/>
              </a:rPr>
              <a:t>.) </a:t>
            </a:r>
            <a:endParaRPr lang="en-GB" sz="3200" dirty="0"/>
          </a:p>
        </p:txBody>
      </p:sp>
    </p:spTree>
    <p:extLst>
      <p:ext uri="{BB962C8B-B14F-4D97-AF65-F5344CB8AC3E}">
        <p14:creationId xmlns:p14="http://schemas.microsoft.com/office/powerpoint/2010/main" val="24963563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Purpose of the Presentation: </a:t>
            </a:r>
            <a:r>
              <a:rPr lang="en-GB" dirty="0"/>
              <a:t/>
            </a:r>
            <a:br>
              <a:rPr lang="en-GB" dirty="0"/>
            </a:br>
            <a:endParaRPr lang="en-GB" dirty="0"/>
          </a:p>
        </p:txBody>
      </p:sp>
      <p:sp>
        <p:nvSpPr>
          <p:cNvPr id="3" name="Content Placeholder 2"/>
          <p:cNvSpPr>
            <a:spLocks noGrp="1"/>
          </p:cNvSpPr>
          <p:nvPr>
            <p:ph idx="1"/>
          </p:nvPr>
        </p:nvSpPr>
        <p:spPr/>
        <p:txBody>
          <a:bodyPr/>
          <a:lstStyle/>
          <a:p>
            <a:pPr marL="0" indent="0">
              <a:buNone/>
            </a:pPr>
            <a:r>
              <a:rPr lang="en-CA" dirty="0"/>
              <a:t>1. To share some international experiences in the hope there might be some relevance to the Oswego situation and its current efforts at reducing poverty</a:t>
            </a:r>
            <a:endParaRPr lang="en-GB" dirty="0"/>
          </a:p>
          <a:p>
            <a:pPr marL="0" indent="0">
              <a:buNone/>
            </a:pPr>
            <a:r>
              <a:rPr lang="en-CA" dirty="0"/>
              <a:t>2. To highlight some connections between WTN’s current work on character education through stories </a:t>
            </a:r>
            <a:r>
              <a:rPr lang="en-CA" dirty="0" smtClean="0"/>
              <a:t>and</a:t>
            </a:r>
            <a:r>
              <a:rPr lang="en-CA" dirty="0" smtClean="0"/>
              <a:t> </a:t>
            </a:r>
            <a:r>
              <a:rPr lang="en-CA" dirty="0"/>
              <a:t>efforts to reduce poverty in Oswego.</a:t>
            </a:r>
            <a:endParaRPr lang="en-GB" dirty="0"/>
          </a:p>
          <a:p>
            <a:pPr marL="0" indent="0">
              <a:buNone/>
            </a:pPr>
            <a:r>
              <a:rPr lang="en-CA" dirty="0"/>
              <a:t>3. To set the stage for a discussion on whether and </a:t>
            </a:r>
            <a:r>
              <a:rPr lang="en-CA" dirty="0" smtClean="0"/>
              <a:t>how to </a:t>
            </a:r>
            <a:r>
              <a:rPr lang="en-CA" dirty="0"/>
              <a:t>link WTN current </a:t>
            </a:r>
            <a:r>
              <a:rPr lang="en-CA" dirty="0" smtClean="0"/>
              <a:t>work ( Character Ed) </a:t>
            </a:r>
            <a:r>
              <a:rPr lang="en-CA" dirty="0"/>
              <a:t>with poverty </a:t>
            </a:r>
            <a:r>
              <a:rPr lang="en-CA" dirty="0" smtClean="0"/>
              <a:t>reduction.</a:t>
            </a:r>
            <a:endParaRPr lang="en-GB" dirty="0"/>
          </a:p>
          <a:p>
            <a:pPr marL="0" indent="0">
              <a:buNone/>
            </a:pPr>
            <a:endParaRPr lang="en-GB" dirty="0"/>
          </a:p>
        </p:txBody>
      </p:sp>
    </p:spTree>
    <p:extLst>
      <p:ext uri="{BB962C8B-B14F-4D97-AF65-F5344CB8AC3E}">
        <p14:creationId xmlns:p14="http://schemas.microsoft.com/office/powerpoint/2010/main" val="21992705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Narrative Shifts</a:t>
            </a:r>
            <a:endParaRPr lang="en-GB" dirty="0"/>
          </a:p>
        </p:txBody>
      </p:sp>
      <p:sp>
        <p:nvSpPr>
          <p:cNvPr id="3" name="Content Placeholder 2"/>
          <p:cNvSpPr>
            <a:spLocks noGrp="1"/>
          </p:cNvSpPr>
          <p:nvPr>
            <p:ph idx="1"/>
          </p:nvPr>
        </p:nvSpPr>
        <p:spPr/>
        <p:txBody>
          <a:bodyPr>
            <a:normAutofit fontScale="85000" lnSpcReduction="10000"/>
          </a:bodyPr>
          <a:lstStyle/>
          <a:p>
            <a:r>
              <a:rPr lang="en-GB" dirty="0"/>
              <a:t>Instead of focusing on what outsiders see as their shortcomings, the sustainable livelihoods approach builds on what local people see as their strengths.</a:t>
            </a:r>
          </a:p>
          <a:p>
            <a:r>
              <a:rPr lang="en-GB" dirty="0"/>
              <a:t>Starting with Assets rather than with Needs. Assets such individual strengths and gifts, social networks, land, rivers etc., institutions, anchor institutions, exchange, stories etc. (ABCD Institute) </a:t>
            </a:r>
            <a:r>
              <a:rPr lang="en-GB" dirty="0" smtClean="0"/>
              <a:t>. Half full vs Half Empty Glass</a:t>
            </a:r>
            <a:endParaRPr lang="en-GB" dirty="0"/>
          </a:p>
          <a:p>
            <a:r>
              <a:rPr lang="en-GB" dirty="0"/>
              <a:t>From Empowerment to Self-Empowerment.  From Power as a Zero Sum Game to Power as Positive Sum Game (Legal Rights of the Poor). From victims to clients to citizens, to producers.</a:t>
            </a:r>
          </a:p>
          <a:p>
            <a:r>
              <a:rPr lang="en-GB" dirty="0"/>
              <a:t>From Humanitarian Relief (Welfare provision) to Resilience Building.</a:t>
            </a:r>
          </a:p>
          <a:p>
            <a:r>
              <a:rPr lang="en-GB" dirty="0"/>
              <a:t>From top down or bottom up to iterative top down and bottom up processes.</a:t>
            </a:r>
          </a:p>
          <a:p>
            <a:r>
              <a:rPr lang="en-GB" dirty="0"/>
              <a:t>From Post Conflict Needs Assessment (PCNA) to Recovery and Peace Building Assessment (RPBA)</a:t>
            </a:r>
          </a:p>
          <a:p>
            <a:endParaRPr lang="en-GB" dirty="0"/>
          </a:p>
        </p:txBody>
      </p:sp>
    </p:spTree>
    <p:extLst>
      <p:ext uri="{BB962C8B-B14F-4D97-AF65-F5344CB8AC3E}">
        <p14:creationId xmlns:p14="http://schemas.microsoft.com/office/powerpoint/2010/main" val="3727078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 What </a:t>
            </a:r>
            <a:r>
              <a:rPr lang="en-GB" b="1" dirty="0"/>
              <a:t>is already </a:t>
            </a:r>
            <a:r>
              <a:rPr lang="en-GB" b="1" dirty="0" smtClean="0"/>
              <a:t>planned for </a:t>
            </a:r>
            <a:r>
              <a:rPr lang="en-GB" b="1" dirty="0"/>
              <a:t>Oswego: </a:t>
            </a:r>
            <a:r>
              <a:rPr lang="en-GB" dirty="0"/>
              <a:t/>
            </a:r>
            <a:br>
              <a:rPr lang="en-GB" dirty="0"/>
            </a:br>
            <a:endParaRPr lang="en-GB" dirty="0"/>
          </a:p>
        </p:txBody>
      </p:sp>
      <p:pic>
        <p:nvPicPr>
          <p:cNvPr id="4" name="Content Placeholder 3" descr="http://www.oc2030.org/task-force/images/oc2030-buttons.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11569" y="1524000"/>
            <a:ext cx="6562481" cy="3398044"/>
          </a:xfrm>
          <a:prstGeom prst="rect">
            <a:avLst/>
          </a:prstGeom>
          <a:noFill/>
          <a:ln>
            <a:noFill/>
          </a:ln>
        </p:spPr>
      </p:pic>
    </p:spTree>
    <p:extLst>
      <p:ext uri="{BB962C8B-B14F-4D97-AF65-F5344CB8AC3E}">
        <p14:creationId xmlns:p14="http://schemas.microsoft.com/office/powerpoint/2010/main" val="13221893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is already happening in Oswego.</a:t>
            </a:r>
            <a:endParaRPr lang="en-GB" dirty="0"/>
          </a:p>
        </p:txBody>
      </p:sp>
      <p:sp>
        <p:nvSpPr>
          <p:cNvPr id="3" name="Content Placeholder 2"/>
          <p:cNvSpPr>
            <a:spLocks noGrp="1"/>
          </p:cNvSpPr>
          <p:nvPr>
            <p:ph idx="1"/>
          </p:nvPr>
        </p:nvSpPr>
        <p:spPr/>
        <p:txBody>
          <a:bodyPr>
            <a:normAutofit fontScale="85000" lnSpcReduction="10000"/>
          </a:bodyPr>
          <a:lstStyle/>
          <a:p>
            <a:pPr marL="342900" lvl="0" indent="-342900">
              <a:lnSpc>
                <a:spcPct val="107000"/>
              </a:lnSpc>
              <a:spcAft>
                <a:spcPts val="800"/>
              </a:spcAft>
              <a:buFont typeface="Symbol" panose="05050102010706020507" pitchFamily="18" charset="2"/>
              <a:buChar char=""/>
            </a:pPr>
            <a:r>
              <a:rPr lang="en-GB" b="1" dirty="0">
                <a:latin typeface="Calibri" panose="020F0502020204030204" pitchFamily="34" charset="0"/>
                <a:ea typeface="Calibri" panose="020F0502020204030204" pitchFamily="34" charset="0"/>
                <a:cs typeface="Arial" panose="020B0604020202020204" pitchFamily="34" charset="0"/>
              </a:rPr>
              <a:t>Oswego County Anti-Poverty Task Force </a:t>
            </a:r>
            <a:r>
              <a:rPr lang="en-GB" dirty="0">
                <a:latin typeface="Calibri" panose="020F0502020204030204" pitchFamily="34" charset="0"/>
                <a:ea typeface="Calibri" panose="020F0502020204030204" pitchFamily="34" charset="0"/>
                <a:cs typeface="Arial" panose="020B0604020202020204" pitchFamily="34" charset="0"/>
              </a:rPr>
              <a:t>( Roy </a:t>
            </a:r>
            <a:r>
              <a:rPr lang="en-GB" dirty="0" err="1" smtClean="0">
                <a:latin typeface="Calibri" panose="020F0502020204030204" pitchFamily="34" charset="0"/>
                <a:ea typeface="Calibri" panose="020F0502020204030204" pitchFamily="34" charset="0"/>
                <a:cs typeface="Arial" panose="020B0604020202020204" pitchFamily="34" charset="0"/>
              </a:rPr>
              <a:t>Reehil</a:t>
            </a:r>
            <a:r>
              <a:rPr lang="en-GB" dirty="0" smtClean="0">
                <a:latin typeface="Calibri" panose="020F0502020204030204" pitchFamily="34" charset="0"/>
                <a:ea typeface="Calibri" panose="020F0502020204030204" pitchFamily="34" charset="0"/>
                <a:cs typeface="Arial" panose="020B0604020202020204" pitchFamily="34" charset="0"/>
              </a:rPr>
              <a:t> </a:t>
            </a:r>
            <a:r>
              <a:rPr lang="en-GB" dirty="0">
                <a:latin typeface="Calibri" panose="020F0502020204030204" pitchFamily="34" charset="0"/>
                <a:ea typeface="Calibri" panose="020F0502020204030204" pitchFamily="34" charset="0"/>
                <a:cs typeface="Arial" panose="020B0604020202020204" pitchFamily="34" charset="0"/>
              </a:rPr>
              <a:t>is Chair and also a member of the WTN </a:t>
            </a:r>
            <a:r>
              <a:rPr lang="en-GB" dirty="0" smtClean="0">
                <a:latin typeface="Calibri" panose="020F0502020204030204" pitchFamily="34" charset="0"/>
                <a:ea typeface="Calibri" panose="020F0502020204030204" pitchFamily="34" charset="0"/>
                <a:cs typeface="Arial" panose="020B0604020202020204" pitchFamily="34" charset="0"/>
              </a:rPr>
              <a:t>Board) </a:t>
            </a:r>
            <a:r>
              <a:rPr lang="en-GB" i="1" dirty="0" smtClean="0">
                <a:latin typeface="Calibri" panose="020F0502020204030204" pitchFamily="34" charset="0"/>
                <a:ea typeface="Calibri" panose="020F0502020204030204" pitchFamily="34" charset="0"/>
                <a:cs typeface="Arial" panose="020B0604020202020204" pitchFamily="34" charset="0"/>
              </a:rPr>
              <a:t>A </a:t>
            </a:r>
            <a:r>
              <a:rPr lang="en-GB" i="1" dirty="0">
                <a:latin typeface="Calibri" panose="020F0502020204030204" pitchFamily="34" charset="0"/>
                <a:ea typeface="Calibri" panose="020F0502020204030204" pitchFamily="34" charset="0"/>
                <a:cs typeface="Arial" panose="020B0604020202020204" pitchFamily="34" charset="0"/>
              </a:rPr>
              <a:t>Partnership of the County Legislature, County School Districts, and Community </a:t>
            </a:r>
            <a:r>
              <a:rPr lang="en-GB" i="1" dirty="0" smtClean="0">
                <a:latin typeface="Calibri" panose="020F0502020204030204" pitchFamily="34" charset="0"/>
                <a:ea typeface="Calibri" panose="020F0502020204030204" pitchFamily="34" charset="0"/>
                <a:cs typeface="Arial" panose="020B0604020202020204" pitchFamily="34" charset="0"/>
              </a:rPr>
              <a:t>Leaders</a:t>
            </a:r>
            <a:r>
              <a:rPr lang="en-GB" dirty="0" smtClean="0">
                <a:latin typeface="Calibri" panose="020F0502020204030204" pitchFamily="34" charset="0"/>
                <a:ea typeface="Calibri" panose="020F0502020204030204" pitchFamily="34" charset="0"/>
                <a:cs typeface="Arial" panose="020B0604020202020204" pitchFamily="34" charset="0"/>
              </a:rPr>
              <a:t>: The </a:t>
            </a:r>
            <a:r>
              <a:rPr lang="en-GB" dirty="0">
                <a:latin typeface="Calibri" panose="020F0502020204030204" pitchFamily="34" charset="0"/>
                <a:ea typeface="Calibri" panose="020F0502020204030204" pitchFamily="34" charset="0"/>
                <a:cs typeface="Arial" panose="020B0604020202020204" pitchFamily="34" charset="0"/>
              </a:rPr>
              <a:t>Task Force consists of teams of professionals, experts and volunteers working in four major </a:t>
            </a:r>
            <a:r>
              <a:rPr lang="en-GB" dirty="0" smtClean="0">
                <a:latin typeface="Calibri" panose="020F0502020204030204" pitchFamily="34" charset="0"/>
                <a:ea typeface="Calibri" panose="020F0502020204030204" pitchFamily="34" charset="0"/>
                <a:cs typeface="Arial" panose="020B0604020202020204" pitchFamily="34" charset="0"/>
              </a:rPr>
              <a:t>areas</a:t>
            </a:r>
            <a:r>
              <a:rPr lang="en-GB" b="1" dirty="0" smtClean="0">
                <a:latin typeface="Calibri" panose="020F0502020204030204" pitchFamily="34" charset="0"/>
                <a:ea typeface="Calibri" panose="020F0502020204030204" pitchFamily="34" charset="0"/>
                <a:cs typeface="Arial" panose="020B0604020202020204" pitchFamily="34" charset="0"/>
              </a:rPr>
              <a:t>.</a:t>
            </a:r>
          </a:p>
          <a:p>
            <a:pPr marL="342900" lvl="0" indent="-342900">
              <a:lnSpc>
                <a:spcPct val="107000"/>
              </a:lnSpc>
              <a:spcAft>
                <a:spcPts val="800"/>
              </a:spcAft>
              <a:buFont typeface="Symbol" panose="05050102010706020507" pitchFamily="18" charset="2"/>
              <a:buChar char=""/>
            </a:pPr>
            <a:r>
              <a:rPr lang="en-CA" b="1" dirty="0" smtClean="0">
                <a:latin typeface="Calibri" panose="020F0502020204030204" pitchFamily="34" charset="0"/>
                <a:cs typeface="Arial" panose="020B0604020202020204" pitchFamily="34" charset="0"/>
              </a:rPr>
              <a:t> CZB Report on Economic Development and Poverty Reduction Action Plan ( Nov 2015) : </a:t>
            </a:r>
            <a:r>
              <a:rPr lang="en-GB" dirty="0">
                <a:latin typeface="Calibri" panose="020F0502020204030204" pitchFamily="34" charset="0"/>
                <a:ea typeface="Calibri" panose="020F0502020204030204" pitchFamily="34" charset="0"/>
                <a:cs typeface="Arial" panose="020B0604020202020204" pitchFamily="34" charset="0"/>
              </a:rPr>
              <a:t>“</a:t>
            </a:r>
            <a:r>
              <a:rPr lang="en-GB" i="1" dirty="0">
                <a:latin typeface="Calibri" panose="020F0502020204030204" pitchFamily="34" charset="0"/>
                <a:ea typeface="Calibri" panose="020F0502020204030204" pitchFamily="34" charset="0"/>
                <a:cs typeface="Arial" panose="020B0604020202020204" pitchFamily="34" charset="0"/>
              </a:rPr>
              <a:t>Perhaps the project’s most valuable contribution to the greater Oswego community is not the presentation of particularly new information, but the observation that these problems have been long known and in their stubborn resistance to the community’s best efforts is a mandate to change existing approaches. Not only must the County act now, but success will very likely hinge on a departure from how the County has done business for years</a:t>
            </a:r>
            <a:r>
              <a:rPr lang="en-GB" dirty="0">
                <a:latin typeface="Calibri" panose="020F0502020204030204" pitchFamily="34" charset="0"/>
                <a:ea typeface="Calibri" panose="020F0502020204030204" pitchFamily="34" charset="0"/>
                <a:cs typeface="Arial" panose="020B0604020202020204" pitchFamily="34" charset="0"/>
              </a:rPr>
              <a:t>”.</a:t>
            </a:r>
            <a:endParaRPr lang="en-GB" dirty="0"/>
          </a:p>
        </p:txBody>
      </p:sp>
    </p:spTree>
    <p:extLst>
      <p:ext uri="{BB962C8B-B14F-4D97-AF65-F5344CB8AC3E}">
        <p14:creationId xmlns:p14="http://schemas.microsoft.com/office/powerpoint/2010/main" val="2047995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Oswego County </a:t>
            </a:r>
            <a:r>
              <a:rPr lang="en-CA" dirty="0" smtClean="0"/>
              <a:t>Recommended Poverty </a:t>
            </a:r>
            <a:r>
              <a:rPr lang="en-CA" dirty="0" smtClean="0"/>
              <a:t>Reduction Action Plan. (CZB Nov. 2015).</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latin typeface="Calibri" panose="020F0502020204030204" pitchFamily="34" charset="0"/>
                <a:ea typeface="Calibri" panose="020F0502020204030204" pitchFamily="34" charset="0"/>
                <a:cs typeface="Arial" panose="020B0604020202020204" pitchFamily="34" charset="0"/>
              </a:rPr>
              <a:t> </a:t>
            </a:r>
          </a:p>
          <a:p>
            <a:pPr marL="0" indent="0">
              <a:buNone/>
            </a:pPr>
            <a:r>
              <a:rPr lang="en-GB" dirty="0" smtClean="0">
                <a:latin typeface="Calibri" panose="020F0502020204030204" pitchFamily="34" charset="0"/>
                <a:ea typeface="Calibri" panose="020F0502020204030204" pitchFamily="34" charset="0"/>
                <a:cs typeface="Arial" panose="020B0604020202020204" pitchFamily="34" charset="0"/>
              </a:rPr>
              <a:t> 1</a:t>
            </a:r>
            <a:r>
              <a:rPr lang="en-GB" dirty="0">
                <a:latin typeface="Calibri" panose="020F0502020204030204" pitchFamily="34" charset="0"/>
                <a:ea typeface="Calibri" panose="020F0502020204030204" pitchFamily="34" charset="0"/>
                <a:cs typeface="Arial" panose="020B0604020202020204" pitchFamily="34" charset="0"/>
              </a:rPr>
              <a:t>) Develop a Comprehensive Economic Development Plan </a:t>
            </a:r>
            <a:endParaRPr lang="en-GB" dirty="0" smtClean="0">
              <a:latin typeface="Calibri" panose="020F0502020204030204" pitchFamily="34" charset="0"/>
              <a:ea typeface="Calibri" panose="020F0502020204030204" pitchFamily="34" charset="0"/>
              <a:cs typeface="Arial" panose="020B0604020202020204" pitchFamily="34" charset="0"/>
            </a:endParaRPr>
          </a:p>
          <a:p>
            <a:pPr marL="0" indent="0">
              <a:buNone/>
            </a:pPr>
            <a:r>
              <a:rPr lang="en-GB" dirty="0" smtClean="0">
                <a:latin typeface="Calibri" panose="020F0502020204030204" pitchFamily="34" charset="0"/>
                <a:ea typeface="Calibri" panose="020F0502020204030204" pitchFamily="34" charset="0"/>
                <a:cs typeface="Arial" panose="020B0604020202020204" pitchFamily="34" charset="0"/>
              </a:rPr>
              <a:t> 2</a:t>
            </a:r>
            <a:r>
              <a:rPr lang="en-GB" dirty="0">
                <a:latin typeface="Calibri" panose="020F0502020204030204" pitchFamily="34" charset="0"/>
                <a:ea typeface="Calibri" panose="020F0502020204030204" pitchFamily="34" charset="0"/>
                <a:cs typeface="Arial" panose="020B0604020202020204" pitchFamily="34" charset="0"/>
              </a:rPr>
              <a:t>) Implement One Stop Shop and No Wrong Door Strategy </a:t>
            </a:r>
            <a:endParaRPr lang="en-GB" dirty="0" smtClean="0">
              <a:latin typeface="Calibri" panose="020F0502020204030204" pitchFamily="34" charset="0"/>
              <a:ea typeface="Calibri" panose="020F0502020204030204" pitchFamily="34" charset="0"/>
              <a:cs typeface="Arial" panose="020B0604020202020204" pitchFamily="34" charset="0"/>
            </a:endParaRPr>
          </a:p>
          <a:p>
            <a:pPr marL="0" indent="0">
              <a:buNone/>
            </a:pPr>
            <a:r>
              <a:rPr lang="en-GB" dirty="0" smtClean="0">
                <a:latin typeface="Calibri" panose="020F0502020204030204" pitchFamily="34" charset="0"/>
                <a:ea typeface="Calibri" panose="020F0502020204030204" pitchFamily="34" charset="0"/>
                <a:cs typeface="Arial" panose="020B0604020202020204" pitchFamily="34" charset="0"/>
              </a:rPr>
              <a:t> 3</a:t>
            </a:r>
            <a:r>
              <a:rPr lang="en-GB" dirty="0">
                <a:latin typeface="Calibri" panose="020F0502020204030204" pitchFamily="34" charset="0"/>
                <a:ea typeface="Calibri" panose="020F0502020204030204" pitchFamily="34" charset="0"/>
                <a:cs typeface="Arial" panose="020B0604020202020204" pitchFamily="34" charset="0"/>
              </a:rPr>
              <a:t>) Focus on Youth and </a:t>
            </a:r>
            <a:r>
              <a:rPr lang="en-GB" dirty="0" smtClean="0">
                <a:latin typeface="Calibri" panose="020F0502020204030204" pitchFamily="34" charset="0"/>
                <a:ea typeface="Calibri" panose="020F0502020204030204" pitchFamily="34" charset="0"/>
                <a:cs typeface="Arial" panose="020B0604020202020204" pitchFamily="34" charset="0"/>
              </a:rPr>
              <a:t>Schools</a:t>
            </a:r>
          </a:p>
          <a:p>
            <a:pPr marL="0" indent="0">
              <a:buNone/>
            </a:pPr>
            <a:r>
              <a:rPr lang="en-GB" dirty="0">
                <a:latin typeface="Calibri" panose="020F0502020204030204" pitchFamily="34" charset="0"/>
                <a:ea typeface="Calibri" panose="020F0502020204030204" pitchFamily="34" charset="0"/>
                <a:cs typeface="Arial" panose="020B0604020202020204" pitchFamily="34" charset="0"/>
              </a:rPr>
              <a:t> </a:t>
            </a:r>
            <a:r>
              <a:rPr lang="en-GB" dirty="0" smtClean="0">
                <a:latin typeface="Calibri" panose="020F0502020204030204" pitchFamily="34" charset="0"/>
                <a:ea typeface="Calibri" panose="020F0502020204030204" pitchFamily="34" charset="0"/>
                <a:cs typeface="Arial" panose="020B0604020202020204" pitchFamily="34" charset="0"/>
              </a:rPr>
              <a:t>4</a:t>
            </a:r>
            <a:r>
              <a:rPr lang="en-GB" dirty="0">
                <a:latin typeface="Calibri" panose="020F0502020204030204" pitchFamily="34" charset="0"/>
                <a:ea typeface="Calibri" panose="020F0502020204030204" pitchFamily="34" charset="0"/>
                <a:cs typeface="Arial" panose="020B0604020202020204" pitchFamily="34" charset="0"/>
              </a:rPr>
              <a:t>) Prioritize Community </a:t>
            </a:r>
            <a:r>
              <a:rPr lang="en-GB" dirty="0" smtClean="0">
                <a:latin typeface="Calibri" panose="020F0502020204030204" pitchFamily="34" charset="0"/>
                <a:ea typeface="Calibri" panose="020F0502020204030204" pitchFamily="34" charset="0"/>
                <a:cs typeface="Arial" panose="020B0604020202020204" pitchFamily="34" charset="0"/>
              </a:rPr>
              <a:t>Development</a:t>
            </a:r>
          </a:p>
          <a:p>
            <a:pPr marL="0" indent="0">
              <a:buNone/>
            </a:pPr>
            <a:r>
              <a:rPr lang="en-GB" dirty="0" smtClean="0">
                <a:latin typeface="Calibri" panose="020F0502020204030204" pitchFamily="34" charset="0"/>
                <a:ea typeface="Calibri" panose="020F0502020204030204" pitchFamily="34" charset="0"/>
                <a:cs typeface="Arial" panose="020B0604020202020204" pitchFamily="34" charset="0"/>
              </a:rPr>
              <a:t> </a:t>
            </a:r>
            <a:r>
              <a:rPr lang="en-GB" dirty="0">
                <a:latin typeface="Calibri" panose="020F0502020204030204" pitchFamily="34" charset="0"/>
                <a:ea typeface="Calibri" panose="020F0502020204030204" pitchFamily="34" charset="0"/>
                <a:cs typeface="Arial" panose="020B0604020202020204" pitchFamily="34" charset="0"/>
              </a:rPr>
              <a:t>5) Build a Culture of Constant Improvement, </a:t>
            </a:r>
            <a:endParaRPr lang="en-GB" dirty="0" smtClean="0">
              <a:latin typeface="Calibri" panose="020F0502020204030204" pitchFamily="34" charset="0"/>
              <a:ea typeface="Calibri" panose="020F0502020204030204" pitchFamily="34" charset="0"/>
              <a:cs typeface="Arial" panose="020B0604020202020204" pitchFamily="34" charset="0"/>
            </a:endParaRPr>
          </a:p>
          <a:p>
            <a:pPr marL="0" indent="0">
              <a:buNone/>
            </a:pPr>
            <a:r>
              <a:rPr lang="en-GB" dirty="0" smtClean="0">
                <a:latin typeface="Calibri" panose="020F0502020204030204" pitchFamily="34" charset="0"/>
                <a:ea typeface="Calibri" panose="020F0502020204030204" pitchFamily="34" charset="0"/>
                <a:cs typeface="Arial" panose="020B0604020202020204" pitchFamily="34" charset="0"/>
              </a:rPr>
              <a:t> 6</a:t>
            </a:r>
            <a:r>
              <a:rPr lang="en-GB" dirty="0">
                <a:latin typeface="Calibri" panose="020F0502020204030204" pitchFamily="34" charset="0"/>
                <a:ea typeface="Calibri" panose="020F0502020204030204" pitchFamily="34" charset="0"/>
                <a:cs typeface="Arial" panose="020B0604020202020204" pitchFamily="34" charset="0"/>
              </a:rPr>
              <a:t>) </a:t>
            </a:r>
            <a:r>
              <a:rPr lang="en-GB" dirty="0" smtClean="0">
                <a:latin typeface="Calibri" panose="020F0502020204030204" pitchFamily="34" charset="0"/>
                <a:ea typeface="Calibri" panose="020F0502020204030204" pitchFamily="34" charset="0"/>
                <a:cs typeface="Arial" panose="020B0604020202020204" pitchFamily="34" charset="0"/>
              </a:rPr>
              <a:t>Share Best Practices.</a:t>
            </a:r>
          </a:p>
          <a:p>
            <a:endParaRPr lang="en-GB" dirty="0"/>
          </a:p>
        </p:txBody>
      </p:sp>
    </p:spTree>
    <p:extLst>
      <p:ext uri="{BB962C8B-B14F-4D97-AF65-F5344CB8AC3E}">
        <p14:creationId xmlns:p14="http://schemas.microsoft.com/office/powerpoint/2010/main" val="26017399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b="1" dirty="0">
                <a:solidFill>
                  <a:prstClr val="black"/>
                </a:solidFill>
                <a:latin typeface="Calibri" panose="020F0502020204030204" pitchFamily="34" charset="0"/>
                <a:ea typeface="Calibri" panose="020F0502020204030204" pitchFamily="34" charset="0"/>
                <a:cs typeface="Arial" panose="020B0604020202020204" pitchFamily="34" charset="0"/>
              </a:rPr>
              <a:t>THE LIFT (Learn, Identify, Focus, and Transform) 40 community leaders.  ANALYSIS (April 2017) : POVERTY </a:t>
            </a:r>
            <a:r>
              <a:rPr lang="en-GB" sz="2400" b="1" dirty="0" smtClean="0">
                <a:solidFill>
                  <a:prstClr val="black"/>
                </a:solidFill>
                <a:latin typeface="Calibri" panose="020F0502020204030204" pitchFamily="34" charset="0"/>
                <a:ea typeface="Calibri" panose="020F0502020204030204" pitchFamily="34" charset="0"/>
                <a:cs typeface="Arial" panose="020B0604020202020204" pitchFamily="34" charset="0"/>
              </a:rPr>
              <a:t>SITUATION in OSWEGO.</a:t>
            </a:r>
            <a:endParaRPr lang="en-GB" b="1" dirty="0"/>
          </a:p>
        </p:txBody>
      </p:sp>
      <p:sp>
        <p:nvSpPr>
          <p:cNvPr id="3" name="Content Placeholder 2"/>
          <p:cNvSpPr>
            <a:spLocks noGrp="1"/>
          </p:cNvSpPr>
          <p:nvPr>
            <p:ph idx="1"/>
          </p:nvPr>
        </p:nvSpPr>
        <p:spPr/>
        <p:txBody>
          <a:bodyPr>
            <a:normAutofit fontScale="92500" lnSpcReduction="20000"/>
          </a:bodyPr>
          <a:lstStyle/>
          <a:p>
            <a:pPr>
              <a:lnSpc>
                <a:spcPct val="107000"/>
              </a:lnSpc>
              <a:spcAft>
                <a:spcPts val="800"/>
              </a:spcAft>
            </a:pPr>
            <a:r>
              <a:rPr lang="en-GB" sz="2400" dirty="0" smtClean="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GB" sz="2400" dirty="0">
                <a:solidFill>
                  <a:prstClr val="black"/>
                </a:solidFill>
                <a:latin typeface="Calibri" panose="020F0502020204030204" pitchFamily="34" charset="0"/>
                <a:ea typeface="Calibri" panose="020F0502020204030204" pitchFamily="34" charset="0"/>
                <a:cs typeface="Arial" panose="020B0604020202020204" pitchFamily="34" charset="0"/>
              </a:rPr>
              <a:t>While 14% of Americans lived in poverty during 2015, 29% of City of Oswego residents did, including nearly 35% of children. </a:t>
            </a:r>
            <a:endParaRPr lang="en-GB" sz="2400" dirty="0" smtClean="0">
              <a:solidFill>
                <a:prstClr val="black"/>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2400" dirty="0" smtClean="0">
                <a:solidFill>
                  <a:prstClr val="black"/>
                </a:solidFill>
                <a:latin typeface="Calibri" panose="020F0502020204030204" pitchFamily="34" charset="0"/>
                <a:ea typeface="Calibri" panose="020F0502020204030204" pitchFamily="34" charset="0"/>
                <a:cs typeface="Arial" panose="020B0604020202020204" pitchFamily="34" charset="0"/>
              </a:rPr>
              <a:t>About </a:t>
            </a:r>
            <a:r>
              <a:rPr lang="en-GB" sz="2400" dirty="0">
                <a:solidFill>
                  <a:prstClr val="black"/>
                </a:solidFill>
                <a:latin typeface="Calibri" panose="020F0502020204030204" pitchFamily="34" charset="0"/>
                <a:ea typeface="Calibri" panose="020F0502020204030204" pitchFamily="34" charset="0"/>
                <a:cs typeface="Arial" panose="020B0604020202020204" pitchFamily="34" charset="0"/>
              </a:rPr>
              <a:t>30% of the 5,000 poor residents of the City are college </a:t>
            </a:r>
            <a:r>
              <a:rPr lang="en-GB" sz="2400" dirty="0" smtClean="0">
                <a:solidFill>
                  <a:prstClr val="black"/>
                </a:solidFill>
                <a:latin typeface="Calibri" panose="020F0502020204030204" pitchFamily="34" charset="0"/>
                <a:ea typeface="Calibri" panose="020F0502020204030204" pitchFamily="34" charset="0"/>
                <a:cs typeface="Arial" panose="020B0604020202020204" pitchFamily="34" charset="0"/>
              </a:rPr>
              <a:t>students.</a:t>
            </a:r>
          </a:p>
          <a:p>
            <a:pPr>
              <a:lnSpc>
                <a:spcPct val="107000"/>
              </a:lnSpc>
              <a:spcAft>
                <a:spcPts val="800"/>
              </a:spcAft>
            </a:pPr>
            <a:r>
              <a:rPr lang="en-GB" sz="2400" dirty="0" smtClean="0">
                <a:solidFill>
                  <a:prstClr val="black"/>
                </a:solidFill>
                <a:latin typeface="Calibri" panose="020F0502020204030204" pitchFamily="34" charset="0"/>
                <a:ea typeface="Calibri" panose="020F0502020204030204" pitchFamily="34" charset="0"/>
                <a:cs typeface="Arial" panose="020B0604020202020204" pitchFamily="34" charset="0"/>
              </a:rPr>
              <a:t>Manufacturing </a:t>
            </a:r>
            <a:r>
              <a:rPr lang="en-GB" sz="2400" dirty="0">
                <a:solidFill>
                  <a:prstClr val="black"/>
                </a:solidFill>
                <a:latin typeface="Calibri" panose="020F0502020204030204" pitchFamily="34" charset="0"/>
                <a:ea typeface="Calibri" panose="020F0502020204030204" pitchFamily="34" charset="0"/>
                <a:cs typeface="Arial" panose="020B0604020202020204" pitchFamily="34" charset="0"/>
              </a:rPr>
              <a:t>jobs have declined by more than 30% in the last 15 years, while Education and Health Care jobs increased 18%. </a:t>
            </a:r>
            <a:endParaRPr lang="en-GB" sz="2400" dirty="0" smtClean="0">
              <a:solidFill>
                <a:prstClr val="black"/>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2400" dirty="0" smtClean="0">
                <a:solidFill>
                  <a:prstClr val="black"/>
                </a:solidFill>
                <a:latin typeface="Calibri" panose="020F0502020204030204" pitchFamily="34" charset="0"/>
                <a:ea typeface="Calibri" panose="020F0502020204030204" pitchFamily="34" charset="0"/>
                <a:cs typeface="Arial" panose="020B0604020202020204" pitchFamily="34" charset="0"/>
              </a:rPr>
              <a:t>Only </a:t>
            </a:r>
            <a:r>
              <a:rPr lang="en-GB" sz="2400" dirty="0">
                <a:solidFill>
                  <a:prstClr val="black"/>
                </a:solidFill>
                <a:latin typeface="Calibri" panose="020F0502020204030204" pitchFamily="34" charset="0"/>
                <a:ea typeface="Calibri" panose="020F0502020204030204" pitchFamily="34" charset="0"/>
                <a:cs typeface="Arial" panose="020B0604020202020204" pitchFamily="34" charset="0"/>
              </a:rPr>
              <a:t>57% of adults 55-64 and 52% of adults without a high school diploma are in the workforce. </a:t>
            </a:r>
            <a:endParaRPr lang="en-GB" sz="2400" dirty="0" smtClean="0">
              <a:solidFill>
                <a:prstClr val="black"/>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GB" sz="2400" dirty="0" smtClean="0">
                <a:solidFill>
                  <a:prstClr val="black"/>
                </a:solidFill>
                <a:latin typeface="Calibri" panose="020F0502020204030204" pitchFamily="34" charset="0"/>
                <a:ea typeface="Calibri" panose="020F0502020204030204" pitchFamily="34" charset="0"/>
                <a:cs typeface="Arial" panose="020B0604020202020204" pitchFamily="34" charset="0"/>
              </a:rPr>
              <a:t>Transportation </a:t>
            </a:r>
            <a:r>
              <a:rPr lang="en-GB" sz="2400" dirty="0">
                <a:solidFill>
                  <a:prstClr val="black"/>
                </a:solidFill>
                <a:latin typeface="Calibri" panose="020F0502020204030204" pitchFamily="34" charset="0"/>
                <a:ea typeface="Calibri" panose="020F0502020204030204" pitchFamily="34" charset="0"/>
                <a:cs typeface="Arial" panose="020B0604020202020204" pitchFamily="34" charset="0"/>
              </a:rPr>
              <a:t>is an enormous problem for </a:t>
            </a:r>
            <a:r>
              <a:rPr lang="en-GB" sz="2400" dirty="0" smtClean="0">
                <a:solidFill>
                  <a:prstClr val="black"/>
                </a:solidFill>
                <a:latin typeface="Calibri" panose="020F0502020204030204" pitchFamily="34" charset="0"/>
                <a:ea typeface="Calibri" panose="020F0502020204030204" pitchFamily="34" charset="0"/>
                <a:cs typeface="Arial" panose="020B0604020202020204" pitchFamily="34" charset="0"/>
              </a:rPr>
              <a:t>low-income residents</a:t>
            </a:r>
            <a:r>
              <a:rPr lang="en-GB" sz="2400" dirty="0">
                <a:solidFill>
                  <a:prstClr val="black"/>
                </a:solidFill>
                <a:latin typeface="Calibri" panose="020F0502020204030204" pitchFamily="34" charset="0"/>
                <a:ea typeface="Calibri" panose="020F0502020204030204" pitchFamily="34" charset="0"/>
                <a:cs typeface="Arial" panose="020B0604020202020204" pitchFamily="34" charset="0"/>
              </a:rPr>
              <a:t>.</a:t>
            </a:r>
            <a:r>
              <a:rPr lang="en-GB" sz="2700" dirty="0">
                <a:solidFill>
                  <a:prstClr val="black"/>
                </a:solidFill>
                <a:latin typeface="Museo-300"/>
                <a:ea typeface="Calibri" panose="020F0502020204030204" pitchFamily="34" charset="0"/>
                <a:cs typeface="Museo-300"/>
              </a:rPr>
              <a:t> </a:t>
            </a:r>
            <a:endParaRPr lang="en-GB" sz="2700" dirty="0" smtClean="0">
              <a:solidFill>
                <a:prstClr val="black"/>
              </a:solidFill>
              <a:latin typeface="Museo-300"/>
              <a:ea typeface="Calibri" panose="020F0502020204030204" pitchFamily="34" charset="0"/>
              <a:cs typeface="Museo-300"/>
            </a:endParaRPr>
          </a:p>
          <a:p>
            <a:pPr>
              <a:lnSpc>
                <a:spcPct val="107000"/>
              </a:lnSpc>
              <a:spcAft>
                <a:spcPts val="800"/>
              </a:spcAft>
            </a:pPr>
            <a:r>
              <a:rPr lang="en-GB" sz="2400" dirty="0" smtClean="0">
                <a:solidFill>
                  <a:prstClr val="black"/>
                </a:solidFill>
                <a:latin typeface="Calibri" panose="020F0502020204030204" pitchFamily="34" charset="0"/>
                <a:ea typeface="Calibri" panose="020F0502020204030204" pitchFamily="34" charset="0"/>
                <a:cs typeface="Arial" panose="020B0604020202020204" pitchFamily="34" charset="0"/>
              </a:rPr>
              <a:t>Housing </a:t>
            </a:r>
            <a:r>
              <a:rPr lang="en-GB" sz="2400" dirty="0">
                <a:solidFill>
                  <a:prstClr val="black"/>
                </a:solidFill>
                <a:latin typeface="Calibri" panose="020F0502020204030204" pitchFamily="34" charset="0"/>
                <a:ea typeface="Calibri" panose="020F0502020204030204" pitchFamily="34" charset="0"/>
                <a:cs typeface="Arial" panose="020B0604020202020204" pitchFamily="34" charset="0"/>
              </a:rPr>
              <a:t>costs are considered unaffordable for nearly half of renters in the City and 18% of homeowners. </a:t>
            </a:r>
          </a:p>
          <a:p>
            <a:endParaRPr lang="en-GB" dirty="0"/>
          </a:p>
        </p:txBody>
      </p:sp>
    </p:spTree>
    <p:extLst>
      <p:ext uri="{BB962C8B-B14F-4D97-AF65-F5344CB8AC3E}">
        <p14:creationId xmlns:p14="http://schemas.microsoft.com/office/powerpoint/2010/main" val="23439115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Federal Poverty Levels (USA) 2017 ( Hawaii)</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42316395"/>
              </p:ext>
            </p:extLst>
          </p:nvPr>
        </p:nvGraphicFramePr>
        <p:xfrm>
          <a:off x="838199" y="1487607"/>
          <a:ext cx="8797119" cy="4258099"/>
        </p:xfrm>
        <a:graphic>
          <a:graphicData uri="http://schemas.openxmlformats.org/drawingml/2006/table">
            <a:tbl>
              <a:tblPr/>
              <a:tblGrid>
                <a:gridCol w="2932373"/>
                <a:gridCol w="2932373"/>
                <a:gridCol w="2932373"/>
              </a:tblGrid>
              <a:tr h="1637731">
                <a:tc>
                  <a:txBody>
                    <a:bodyPr/>
                    <a:lstStyle/>
                    <a:p>
                      <a:pPr algn="l"/>
                      <a:r>
                        <a:rPr lang="en-GB" b="1" dirty="0">
                          <a:solidFill>
                            <a:srgbClr val="000000"/>
                          </a:solidFill>
                          <a:effectLst/>
                        </a:rPr>
                        <a:t>Persons in Household</a:t>
                      </a:r>
                    </a:p>
                  </a:txBody>
                  <a:tcPr marR="95250" anchor="ctr">
                    <a:lnL>
                      <a:noFill/>
                    </a:lnL>
                    <a:lnR>
                      <a:noFill/>
                    </a:lnR>
                    <a:lnT>
                      <a:noFill/>
                    </a:lnT>
                    <a:lnB w="9525" cap="flat" cmpd="sng" algn="ctr">
                      <a:solidFill>
                        <a:srgbClr val="EBEBEB"/>
                      </a:solidFill>
                      <a:prstDash val="solid"/>
                      <a:round/>
                      <a:headEnd type="none" w="med" len="med"/>
                      <a:tailEnd type="none" w="med" len="med"/>
                    </a:lnB>
                  </a:tcPr>
                </a:tc>
                <a:tc>
                  <a:txBody>
                    <a:bodyPr/>
                    <a:lstStyle/>
                    <a:p>
                      <a:pPr algn="l"/>
                      <a:r>
                        <a:rPr lang="en-GB" b="1">
                          <a:solidFill>
                            <a:srgbClr val="000000"/>
                          </a:solidFill>
                          <a:effectLst/>
                        </a:rPr>
                        <a:t>2017 Federal Poverty Level</a:t>
                      </a:r>
                    </a:p>
                  </a:txBody>
                  <a:tcPr marL="95250" marR="95250" anchor="ctr">
                    <a:lnL>
                      <a:noFill/>
                    </a:lnL>
                    <a:lnR>
                      <a:noFill/>
                    </a:lnR>
                    <a:lnT>
                      <a:noFill/>
                    </a:lnT>
                    <a:lnB w="9525" cap="flat" cmpd="sng" algn="ctr">
                      <a:solidFill>
                        <a:srgbClr val="EBEBEB"/>
                      </a:solidFill>
                      <a:prstDash val="solid"/>
                      <a:round/>
                      <a:headEnd type="none" w="med" len="med"/>
                      <a:tailEnd type="none" w="med" len="med"/>
                    </a:lnB>
                  </a:tcPr>
                </a:tc>
                <a:tc>
                  <a:txBody>
                    <a:bodyPr/>
                    <a:lstStyle/>
                    <a:p>
                      <a:pPr algn="l"/>
                      <a:r>
                        <a:rPr lang="en-GB" b="1">
                          <a:solidFill>
                            <a:srgbClr val="000000"/>
                          </a:solidFill>
                          <a:effectLst/>
                        </a:rPr>
                        <a:t>Medicaid Eligibility (138% of FPL)</a:t>
                      </a:r>
                    </a:p>
                  </a:txBody>
                  <a:tcPr marL="95250" marR="95250" anchor="ctr">
                    <a:lnL>
                      <a:noFill/>
                    </a:lnL>
                    <a:lnR>
                      <a:noFill/>
                    </a:lnR>
                    <a:lnT>
                      <a:noFill/>
                    </a:lnT>
                    <a:lnB w="9525" cap="flat" cmpd="sng" algn="ctr">
                      <a:solidFill>
                        <a:srgbClr val="EBEBEB"/>
                      </a:solidFill>
                      <a:prstDash val="solid"/>
                      <a:round/>
                      <a:headEnd type="none" w="med" len="med"/>
                      <a:tailEnd type="none" w="med" len="med"/>
                    </a:lnB>
                  </a:tcPr>
                </a:tc>
              </a:tr>
              <a:tr h="655092">
                <a:tc>
                  <a:txBody>
                    <a:bodyPr/>
                    <a:lstStyle/>
                    <a:p>
                      <a:r>
                        <a:rPr lang="en-GB">
                          <a:effectLst/>
                        </a:rPr>
                        <a:t>1</a:t>
                      </a:r>
                    </a:p>
                  </a:txBody>
                  <a:tcPr marR="95250" anchor="ctr">
                    <a:lnL>
                      <a:noFill/>
                    </a:lnL>
                    <a:lnR>
                      <a:noFill/>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tcPr>
                </a:tc>
                <a:tc>
                  <a:txBody>
                    <a:bodyPr/>
                    <a:lstStyle/>
                    <a:p>
                      <a:r>
                        <a:rPr lang="en-GB">
                          <a:effectLst/>
                        </a:rPr>
                        <a:t>$13,860</a:t>
                      </a:r>
                    </a:p>
                  </a:txBody>
                  <a:tcPr marL="95250" marR="95250" anchor="ctr">
                    <a:lnL>
                      <a:noFill/>
                    </a:lnL>
                    <a:lnR>
                      <a:noFill/>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tcPr>
                </a:tc>
                <a:tc>
                  <a:txBody>
                    <a:bodyPr/>
                    <a:lstStyle/>
                    <a:p>
                      <a:r>
                        <a:rPr lang="en-GB">
                          <a:effectLst/>
                        </a:rPr>
                        <a:t>$19,127</a:t>
                      </a:r>
                    </a:p>
                  </a:txBody>
                  <a:tcPr marL="95250" marR="95250" anchor="ctr">
                    <a:lnL>
                      <a:noFill/>
                    </a:lnL>
                    <a:lnR>
                      <a:noFill/>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tcPr>
                </a:tc>
              </a:tr>
              <a:tr h="655092">
                <a:tc>
                  <a:txBody>
                    <a:bodyPr/>
                    <a:lstStyle/>
                    <a:p>
                      <a:r>
                        <a:rPr lang="en-GB">
                          <a:effectLst/>
                        </a:rPr>
                        <a:t>2</a:t>
                      </a:r>
                    </a:p>
                  </a:txBody>
                  <a:tcPr marR="95250" anchor="ctr">
                    <a:lnL>
                      <a:noFill/>
                    </a:lnL>
                    <a:lnR>
                      <a:noFill/>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tcPr>
                </a:tc>
                <a:tc>
                  <a:txBody>
                    <a:bodyPr/>
                    <a:lstStyle/>
                    <a:p>
                      <a:r>
                        <a:rPr lang="en-GB">
                          <a:effectLst/>
                        </a:rPr>
                        <a:t>$18,670</a:t>
                      </a:r>
                    </a:p>
                  </a:txBody>
                  <a:tcPr marL="95250" marR="95250" anchor="ctr">
                    <a:lnL>
                      <a:noFill/>
                    </a:lnL>
                    <a:lnR>
                      <a:noFill/>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tcPr>
                </a:tc>
                <a:tc>
                  <a:txBody>
                    <a:bodyPr/>
                    <a:lstStyle/>
                    <a:p>
                      <a:r>
                        <a:rPr lang="en-GB">
                          <a:effectLst/>
                        </a:rPr>
                        <a:t>$25,765</a:t>
                      </a:r>
                    </a:p>
                  </a:txBody>
                  <a:tcPr marL="95250" marR="95250" anchor="ctr">
                    <a:lnL>
                      <a:noFill/>
                    </a:lnL>
                    <a:lnR>
                      <a:noFill/>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tcPr>
                </a:tc>
              </a:tr>
              <a:tr h="655092">
                <a:tc>
                  <a:txBody>
                    <a:bodyPr/>
                    <a:lstStyle/>
                    <a:p>
                      <a:r>
                        <a:rPr lang="en-GB">
                          <a:effectLst/>
                        </a:rPr>
                        <a:t>3</a:t>
                      </a:r>
                    </a:p>
                  </a:txBody>
                  <a:tcPr marR="95250" anchor="ctr">
                    <a:lnL>
                      <a:noFill/>
                    </a:lnL>
                    <a:lnR>
                      <a:noFill/>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tcPr>
                </a:tc>
                <a:tc>
                  <a:txBody>
                    <a:bodyPr/>
                    <a:lstStyle/>
                    <a:p>
                      <a:r>
                        <a:rPr lang="en-GB">
                          <a:effectLst/>
                        </a:rPr>
                        <a:t>$23,480</a:t>
                      </a:r>
                    </a:p>
                  </a:txBody>
                  <a:tcPr marL="95250" marR="95250" anchor="ctr">
                    <a:lnL>
                      <a:noFill/>
                    </a:lnL>
                    <a:lnR>
                      <a:noFill/>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tcPr>
                </a:tc>
                <a:tc>
                  <a:txBody>
                    <a:bodyPr/>
                    <a:lstStyle/>
                    <a:p>
                      <a:r>
                        <a:rPr lang="en-GB">
                          <a:effectLst/>
                        </a:rPr>
                        <a:t>$32,402</a:t>
                      </a:r>
                    </a:p>
                  </a:txBody>
                  <a:tcPr marL="95250" marR="95250" anchor="ctr">
                    <a:lnL>
                      <a:noFill/>
                    </a:lnL>
                    <a:lnR>
                      <a:noFill/>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tcPr>
                </a:tc>
              </a:tr>
              <a:tr h="655092">
                <a:tc>
                  <a:txBody>
                    <a:bodyPr/>
                    <a:lstStyle/>
                    <a:p>
                      <a:r>
                        <a:rPr lang="en-GB" dirty="0" smtClean="0">
                          <a:effectLst/>
                        </a:rPr>
                        <a:t>4</a:t>
                      </a:r>
                    </a:p>
                  </a:txBody>
                  <a:tcPr marR="95250" anchor="ctr">
                    <a:lnL>
                      <a:noFill/>
                    </a:lnL>
                    <a:lnR>
                      <a:noFill/>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tcPr>
                </a:tc>
                <a:tc>
                  <a:txBody>
                    <a:bodyPr/>
                    <a:lstStyle/>
                    <a:p>
                      <a:r>
                        <a:rPr lang="en-GB" dirty="0">
                          <a:effectLst/>
                        </a:rPr>
                        <a:t>$28,290</a:t>
                      </a:r>
                    </a:p>
                  </a:txBody>
                  <a:tcPr marL="95250" marR="95250" anchor="ctr">
                    <a:lnL>
                      <a:noFill/>
                    </a:lnL>
                    <a:lnR>
                      <a:noFill/>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tcPr>
                </a:tc>
                <a:tc>
                  <a:txBody>
                    <a:bodyPr/>
                    <a:lstStyle/>
                    <a:p>
                      <a:r>
                        <a:rPr lang="en-GB" dirty="0">
                          <a:effectLst/>
                        </a:rPr>
                        <a:t>$</a:t>
                      </a:r>
                      <a:r>
                        <a:rPr lang="en-GB" dirty="0" smtClean="0">
                          <a:effectLst/>
                        </a:rPr>
                        <a:t>39,040</a:t>
                      </a:r>
                    </a:p>
                  </a:txBody>
                  <a:tcPr marL="95250" marR="95250" anchor="ctr">
                    <a:lnL>
                      <a:noFill/>
                    </a:lnL>
                    <a:lnR>
                      <a:noFill/>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851494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LIFT Recommendations and OCAPTF Response</a:t>
            </a:r>
            <a:endParaRPr lang="en-GB" dirty="0"/>
          </a:p>
        </p:txBody>
      </p:sp>
      <p:sp>
        <p:nvSpPr>
          <p:cNvPr id="3" name="Content Placeholder 2"/>
          <p:cNvSpPr>
            <a:spLocks noGrp="1"/>
          </p:cNvSpPr>
          <p:nvPr>
            <p:ph idx="1"/>
          </p:nvPr>
        </p:nvSpPr>
        <p:spPr/>
        <p:txBody>
          <a:bodyPr>
            <a:normAutofit fontScale="92500" lnSpcReduction="10000"/>
          </a:bodyPr>
          <a:lstStyle/>
          <a:p>
            <a:r>
              <a:rPr lang="en-CA" dirty="0" smtClean="0"/>
              <a:t>Recommendations: </a:t>
            </a:r>
            <a:r>
              <a:rPr lang="en-GB" dirty="0">
                <a:latin typeface="Calibri" panose="020F0502020204030204" pitchFamily="34" charset="0"/>
                <a:ea typeface="Calibri" panose="020F0502020204030204" pitchFamily="34" charset="0"/>
                <a:cs typeface="Arial" panose="020B0604020202020204" pitchFamily="34" charset="0"/>
              </a:rPr>
              <a:t>: Social Services, Housing, Share Best Practices, Help low income residents start businesses and provide ride share transport and child care, Involve Residents in Family Independence Initiative and in LIFT</a:t>
            </a:r>
            <a:r>
              <a:rPr lang="en-GB" dirty="0" smtClean="0">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r>
              <a:rPr lang="en-CA" dirty="0" smtClean="0">
                <a:latin typeface="Calibri" panose="020F0502020204030204" pitchFamily="34" charset="0"/>
                <a:cs typeface="Arial" panose="020B0604020202020204" pitchFamily="34" charset="0"/>
              </a:rPr>
              <a:t>RESPONSE: </a:t>
            </a:r>
            <a:r>
              <a:rPr lang="en-GB" dirty="0">
                <a:latin typeface="Calibri" panose="020F0502020204030204" pitchFamily="34" charset="0"/>
                <a:ea typeface="Calibri" panose="020F0502020204030204" pitchFamily="34" charset="0"/>
                <a:cs typeface="Arial" panose="020B0604020202020204" pitchFamily="34" charset="0"/>
              </a:rPr>
              <a:t>: Local Economic Development; Workforce development, Transportation and Day Care; Youth and Schools; Substance Abuse; Social Services</a:t>
            </a:r>
            <a:r>
              <a:rPr lang="en-GB" b="1" dirty="0">
                <a:latin typeface="Calibri" panose="020F0502020204030204" pitchFamily="34" charset="0"/>
                <a:ea typeface="Calibri" panose="020F0502020204030204" pitchFamily="34" charset="0"/>
                <a:cs typeface="Arial" panose="020B0604020202020204" pitchFamily="34" charset="0"/>
              </a:rPr>
              <a:t>. Community Empowerment Teams building on the positive</a:t>
            </a:r>
            <a:r>
              <a:rPr lang="en-GB" dirty="0">
                <a:latin typeface="Calibri" panose="020F0502020204030204" pitchFamily="34" charset="0"/>
                <a:ea typeface="Calibri" panose="020F0502020204030204" pitchFamily="34" charset="0"/>
                <a:cs typeface="Arial" panose="020B0604020202020204" pitchFamily="34" charset="0"/>
              </a:rPr>
              <a:t>: —State investment flowing in, the partnership to create CCCE, the establishment of the Land Bank, the purchase and re-fuelling of the Fitzpatrick Nuclear Plant by Exelon and the outstanding progress being made by the Fulton Block Builders and the Oswego Renaissance Association.  </a:t>
            </a:r>
            <a:r>
              <a:rPr lang="en-GB" dirty="0" smtClean="0">
                <a:latin typeface="Calibri" panose="020F0502020204030204" pitchFamily="34" charset="0"/>
                <a:ea typeface="Calibri" panose="020F0502020204030204" pitchFamily="34" charset="0"/>
                <a:cs typeface="Arial" panose="020B0604020202020204" pitchFamily="34" charset="0"/>
              </a:rPr>
              <a:t>Address </a:t>
            </a:r>
            <a:r>
              <a:rPr lang="en-GB" dirty="0">
                <a:latin typeface="Calibri" panose="020F0502020204030204" pitchFamily="34" charset="0"/>
                <a:ea typeface="Calibri" panose="020F0502020204030204" pitchFamily="34" charset="0"/>
                <a:cs typeface="Arial" panose="020B0604020202020204" pitchFamily="34" charset="0"/>
              </a:rPr>
              <a:t>some initiatives not in the LIFT assessment.</a:t>
            </a:r>
          </a:p>
          <a:p>
            <a:endParaRPr lang="en-GB" dirty="0"/>
          </a:p>
        </p:txBody>
      </p:sp>
    </p:spTree>
    <p:extLst>
      <p:ext uri="{BB962C8B-B14F-4D97-AF65-F5344CB8AC3E}">
        <p14:creationId xmlns:p14="http://schemas.microsoft.com/office/powerpoint/2010/main" val="6817424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580</TotalTime>
  <Words>1555</Words>
  <Application>Microsoft Office PowerPoint</Application>
  <PresentationFormat>Widescreen</PresentationFormat>
  <Paragraphs>157</Paragraphs>
  <Slides>17</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Baskerville Old Face</vt:lpstr>
      <vt:lpstr>Calibri</vt:lpstr>
      <vt:lpstr>Calibri Light</vt:lpstr>
      <vt:lpstr>Museo-300</vt:lpstr>
      <vt:lpstr>Symbol</vt:lpstr>
      <vt:lpstr>Wingdings</vt:lpstr>
      <vt:lpstr>Office Theme</vt:lpstr>
      <vt:lpstr>From Poverty to Sustainable Livelihoods : Changing the Narrative and Taking Action</vt:lpstr>
      <vt:lpstr>Purpose of the Presentation:  </vt:lpstr>
      <vt:lpstr>Narrative Shifts</vt:lpstr>
      <vt:lpstr> What is already planned for Oswego:  </vt:lpstr>
      <vt:lpstr>What is already happening in Oswego.</vt:lpstr>
      <vt:lpstr>Oswego County Recommended Poverty Reduction Action Plan. (CZB Nov. 2015).</vt:lpstr>
      <vt:lpstr>THE LIFT (Learn, Identify, Focus, and Transform) 40 community leaders.  ANALYSIS (April 2017) : POVERTY SITUATION in OSWEGO.</vt:lpstr>
      <vt:lpstr>Federal Poverty Levels (USA) 2017 ( Hawaii)</vt:lpstr>
      <vt:lpstr>LIFT Recommendations and OCAPTF Response</vt:lpstr>
      <vt:lpstr>Some Global Lessons and Issues</vt:lpstr>
      <vt:lpstr>The Sustainable Livelihoods Approach</vt:lpstr>
      <vt:lpstr>PowerPoint Presentation</vt:lpstr>
      <vt:lpstr>From Empowerment to Self-Empowerment. (Link to the OCAPT Community Empowerment ). </vt:lpstr>
      <vt:lpstr>Examples from the International Community and the USA. (Supporting the OCAPT Community Empowerment Ideas).</vt:lpstr>
      <vt:lpstr>From Local to Global</vt:lpstr>
      <vt:lpstr>Eight Structural Flaws in the Western World View. Jeremy Lent 2107: The Patterning Instinct (Tikkun)</vt:lpstr>
      <vt:lpstr>Conclusions: Implications for WTN.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Poverty to Sustainable Livelihoods : Changing the Narrative and Taking Action</dc:title>
  <dc:creator>Naresh Singh</dc:creator>
  <cp:lastModifiedBy>Naresh Singh</cp:lastModifiedBy>
  <cp:revision>26</cp:revision>
  <dcterms:created xsi:type="dcterms:W3CDTF">2017-07-15T16:10:38Z</dcterms:created>
  <dcterms:modified xsi:type="dcterms:W3CDTF">2017-07-20T01:15:37Z</dcterms:modified>
</cp:coreProperties>
</file>